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ags/tag2.xml" ContentType="application/vnd.openxmlformats-officedocument.presentationml.tags+xml"/>
  <Override PartName="/ppt/theme/themeOverride2.xml" ContentType="application/vnd.openxmlformats-officedocument.themeOverr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Override3.xml" ContentType="application/vnd.openxmlformats-officedocument.themeOverride+xml"/>
  <Override PartName="/ppt/tags/tag17.xml" ContentType="application/vnd.openxmlformats-officedocument.presentationml.tags+xml"/>
  <Override PartName="/ppt/theme/themeOverride4.xml" ContentType="application/vnd.openxmlformats-officedocument.themeOverride+xml"/>
  <Override PartName="/ppt/tags/tag18.xml" ContentType="application/vnd.openxmlformats-officedocument.presentationml.tags+xml"/>
  <Override PartName="/ppt/theme/themeOverride5.xml" ContentType="application/vnd.openxmlformats-officedocument.themeOverride+xml"/>
  <Override PartName="/ppt/tags/tag19.xml" ContentType="application/vnd.openxmlformats-officedocument.presentationml.tags+xml"/>
  <Override PartName="/ppt/theme/themeOverride6.xml" ContentType="application/vnd.openxmlformats-officedocument.themeOverride+xml"/>
  <Override PartName="/ppt/tags/tag20.xml" ContentType="application/vnd.openxmlformats-officedocument.presentationml.tags+xml"/>
  <Override PartName="/ppt/theme/themeOverride7.xml" ContentType="application/vnd.openxmlformats-officedocument.themeOverride+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Lst>
  <p:notesMasterIdLst>
    <p:notesMasterId r:id="rId20"/>
  </p:notesMasterIdLst>
  <p:sldIdLst>
    <p:sldId id="256" r:id="rId5"/>
    <p:sldId id="269" r:id="rId6"/>
    <p:sldId id="258" r:id="rId7"/>
    <p:sldId id="290" r:id="rId8"/>
    <p:sldId id="304" r:id="rId9"/>
    <p:sldId id="296" r:id="rId10"/>
    <p:sldId id="291" r:id="rId11"/>
    <p:sldId id="292" r:id="rId12"/>
    <p:sldId id="297" r:id="rId13"/>
    <p:sldId id="300" r:id="rId14"/>
    <p:sldId id="301" r:id="rId15"/>
    <p:sldId id="302" r:id="rId16"/>
    <p:sldId id="298" r:id="rId17"/>
    <p:sldId id="303" r:id="rId18"/>
    <p:sldId id="261" r:id="rId19"/>
  </p:sldIdLst>
  <p:sldSz cx="12192000" cy="6858000"/>
  <p:notesSz cx="6858000" cy="9144000"/>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0000"/>
    <a:srgbClr val="A40000"/>
    <a:srgbClr val="9E0000"/>
    <a:srgbClr val="C7450B"/>
    <a:srgbClr val="E24E0C"/>
    <a:srgbClr val="DC6140"/>
    <a:srgbClr val="E60000"/>
    <a:srgbClr val="C9670D"/>
    <a:srgbClr val="66B5C9"/>
    <a:srgbClr val="EDB1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182" autoAdjust="0"/>
  </p:normalViewPr>
  <p:slideViewPr>
    <p:cSldViewPr snapToGrid="0">
      <p:cViewPr>
        <p:scale>
          <a:sx n="125" d="100"/>
          <a:sy n="125" d="100"/>
        </p:scale>
        <p:origin x="-120" y="90"/>
      </p:cViewPr>
      <p:guideLst/>
    </p:cSldViewPr>
  </p:slideViewPr>
  <p:notesTextViewPr>
    <p:cViewPr>
      <p:scale>
        <a:sx n="3" d="2"/>
        <a:sy n="3" d="2"/>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6D8963-CFCD-4740-AF60-049850373CDF}" type="datetimeFigureOut">
              <a:rPr lang="zh-CN" altLang="en-US" smtClean="0"/>
              <a:t>2024/4/19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6FDB6-6D2B-46C1-9FA1-D82906A37C3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userDrawn="1">
  <p:cSld name="标题幻灯片">
    <p:spTree>
      <p:nvGrpSpPr>
        <p:cNvPr id="1" name=""/>
        <p:cNvGrpSpPr/>
        <p:nvPr/>
      </p:nvGrpSpPr>
      <p:grpSpPr>
        <a:xfrm>
          <a:off x="0" y="0"/>
          <a:ext cx="0" cy="0"/>
          <a:chOff x="0" y="0"/>
          <a:chExt cx="0" cy="0"/>
        </a:xfrm>
      </p:grpSpPr>
      <p:sp>
        <p:nvSpPr>
          <p:cNvPr id="9801" name="副标题 9800"/>
          <p:cNvSpPr>
            <a:spLocks noGrp="1"/>
          </p:cNvSpPr>
          <p:nvPr userDrawn="1">
            <p:ph type="subTitle" idx="1"/>
          </p:nvPr>
        </p:nvSpPr>
        <p:spPr>
          <a:xfrm>
            <a:off x="669924" y="3882231"/>
            <a:ext cx="5426076" cy="558799"/>
          </a:xfrm>
        </p:spPr>
        <p:txBody>
          <a:bodyPr anchor="ctr">
            <a:normAutofit/>
          </a:bodyPr>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802" name="标题 9801"/>
          <p:cNvSpPr>
            <a:spLocks noGrp="1"/>
          </p:cNvSpPr>
          <p:nvPr userDrawn="1">
            <p:ph type="ctrTitle"/>
          </p:nvPr>
        </p:nvSpPr>
        <p:spPr>
          <a:xfrm>
            <a:off x="669924" y="2571548"/>
            <a:ext cx="5426076" cy="1310684"/>
          </a:xfrm>
        </p:spPr>
        <p:txBody>
          <a:bodyPr anchor="ctr">
            <a:normAutofit/>
          </a:bodyPr>
          <a:lstStyle>
            <a:lvl1pPr algn="l">
              <a:defRPr sz="4000">
                <a:solidFill>
                  <a:schemeClr val="accent1"/>
                </a:solidFill>
              </a:defRPr>
            </a:lvl1pPr>
          </a:lstStyle>
          <a:p>
            <a:r>
              <a:rPr lang="en-US" dirty="0"/>
              <a:t>Click to edit Master title style</a:t>
            </a:r>
            <a:endParaRPr lang="zh-CN" altLang="en-US" dirty="0"/>
          </a:p>
        </p:txBody>
      </p:sp>
      <p:sp>
        <p:nvSpPr>
          <p:cNvPr id="12" name="文本占位符 11"/>
          <p:cNvSpPr>
            <a:spLocks noGrp="1"/>
          </p:cNvSpPr>
          <p:nvPr userDrawn="1">
            <p:ph type="body" sz="quarter" idx="10" hasCustomPrompt="1"/>
          </p:nvPr>
        </p:nvSpPr>
        <p:spPr>
          <a:xfrm>
            <a:off x="669924" y="5645539"/>
            <a:ext cx="5426076" cy="296271"/>
          </a:xfrm>
        </p:spPr>
        <p:txBody>
          <a:bodyPr vert="horz" anchor="ctr">
            <a:noAutofit/>
          </a:bodyPr>
          <a:lstStyle>
            <a:lvl1pPr marL="0" indent="0" algn="l">
              <a:buNone/>
              <a:defRPr sz="15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Signature</a:t>
            </a:r>
          </a:p>
        </p:txBody>
      </p:sp>
      <p:sp>
        <p:nvSpPr>
          <p:cNvPr id="13" name="文本占位符 12"/>
          <p:cNvSpPr>
            <a:spLocks noGrp="1"/>
          </p:cNvSpPr>
          <p:nvPr userDrawn="1">
            <p:ph type="body" sz="quarter" idx="11" hasCustomPrompt="1"/>
          </p:nvPr>
        </p:nvSpPr>
        <p:spPr>
          <a:xfrm>
            <a:off x="669924" y="5941810"/>
            <a:ext cx="5426076" cy="296271"/>
          </a:xfrm>
        </p:spPr>
        <p:txBody>
          <a:bodyPr vert="horz" anchor="ctr">
            <a:noAutofit/>
          </a:bodyPr>
          <a:lstStyle>
            <a:lvl1pPr marL="0" indent="0" algn="l">
              <a:buNone/>
              <a:defRPr sz="15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Date</a:t>
            </a:r>
            <a:endParaRPr lang="zh-CN" altLang="en-US" dirty="0"/>
          </a:p>
        </p:txBody>
      </p:sp>
      <p:sp>
        <p:nvSpPr>
          <p:cNvPr id="5" name="任意多边形: 形状 4"/>
          <p:cNvSpPr/>
          <p:nvPr userDrawn="1"/>
        </p:nvSpPr>
        <p:spPr bwMode="auto">
          <a:xfrm>
            <a:off x="8391524" y="0"/>
            <a:ext cx="3800475" cy="6858000"/>
          </a:xfrm>
          <a:custGeom>
            <a:avLst/>
            <a:gdLst>
              <a:gd name="T0" fmla="*/ 0 w 2392"/>
              <a:gd name="T1" fmla="*/ 3836 h 4320"/>
              <a:gd name="T2" fmla="*/ 25 w 2392"/>
              <a:gd name="T3" fmla="*/ 4320 h 4320"/>
              <a:gd name="T4" fmla="*/ 2392 w 2392"/>
              <a:gd name="T5" fmla="*/ 4320 h 4320"/>
              <a:gd name="T6" fmla="*/ 2392 w 2392"/>
              <a:gd name="T7" fmla="*/ 0 h 4320"/>
              <a:gd name="T8" fmla="*/ 2190 w 2392"/>
              <a:gd name="T9" fmla="*/ 0 h 4320"/>
              <a:gd name="T10" fmla="*/ 0 w 2392"/>
              <a:gd name="T11" fmla="*/ 3836 h 4320"/>
            </a:gdLst>
            <a:ahLst/>
            <a:cxnLst>
              <a:cxn ang="0">
                <a:pos x="T0" y="T1"/>
              </a:cxn>
              <a:cxn ang="0">
                <a:pos x="T2" y="T3"/>
              </a:cxn>
              <a:cxn ang="0">
                <a:pos x="T4" y="T5"/>
              </a:cxn>
              <a:cxn ang="0">
                <a:pos x="T6" y="T7"/>
              </a:cxn>
              <a:cxn ang="0">
                <a:pos x="T8" y="T9"/>
              </a:cxn>
              <a:cxn ang="0">
                <a:pos x="T10" y="T11"/>
              </a:cxn>
            </a:cxnLst>
            <a:rect l="0" t="0" r="r" b="b"/>
            <a:pathLst>
              <a:path w="2392" h="4320">
                <a:moveTo>
                  <a:pt x="0" y="3836"/>
                </a:moveTo>
                <a:cubicBezTo>
                  <a:pt x="0" y="4000"/>
                  <a:pt x="8" y="4161"/>
                  <a:pt x="25" y="4320"/>
                </a:cubicBezTo>
                <a:cubicBezTo>
                  <a:pt x="2392" y="4320"/>
                  <a:pt x="2392" y="4320"/>
                  <a:pt x="2392" y="4320"/>
                </a:cubicBezTo>
                <a:cubicBezTo>
                  <a:pt x="2392" y="0"/>
                  <a:pt x="2392" y="0"/>
                  <a:pt x="2392" y="0"/>
                </a:cubicBezTo>
                <a:cubicBezTo>
                  <a:pt x="2190" y="0"/>
                  <a:pt x="2190" y="0"/>
                  <a:pt x="2190" y="0"/>
                </a:cubicBezTo>
                <a:cubicBezTo>
                  <a:pt x="890" y="711"/>
                  <a:pt x="0" y="2162"/>
                  <a:pt x="0" y="3836"/>
                </a:cubicBezTo>
                <a:close/>
              </a:path>
            </a:pathLst>
          </a:custGeom>
          <a:solidFill>
            <a:schemeClr val="accent2"/>
          </a:solidFill>
          <a:ln>
            <a:noFill/>
          </a:ln>
        </p:spPr>
        <p:txBody>
          <a:bodyPr vert="horz" wrap="square" lIns="91440" tIns="45720" rIns="91440" bIns="45720" numCol="1" anchor="t" anchorCtr="0" compatLnSpc="1"/>
          <a:lstStyle/>
          <a:p>
            <a:endParaRPr lang="zh-CN" altLang="en-US">
              <a:solidFill>
                <a:schemeClr val="accent2">
                  <a:lumMod val="60000"/>
                  <a:lumOff val="40000"/>
                </a:schemeClr>
              </a:solidFill>
            </a:endParaRPr>
          </a:p>
        </p:txBody>
      </p:sp>
      <p:sp>
        <p:nvSpPr>
          <p:cNvPr id="6" name="任意多边形: 形状 5"/>
          <p:cNvSpPr/>
          <p:nvPr userDrawn="1"/>
        </p:nvSpPr>
        <p:spPr bwMode="auto">
          <a:xfrm>
            <a:off x="8391524" y="2800350"/>
            <a:ext cx="1965325" cy="4057650"/>
          </a:xfrm>
          <a:custGeom>
            <a:avLst/>
            <a:gdLst>
              <a:gd name="T0" fmla="*/ 494 w 1237"/>
              <a:gd name="T1" fmla="*/ 0 h 2556"/>
              <a:gd name="T2" fmla="*/ 0 w 1237"/>
              <a:gd name="T3" fmla="*/ 2072 h 2556"/>
              <a:gd name="T4" fmla="*/ 25 w 1237"/>
              <a:gd name="T5" fmla="*/ 2556 h 2556"/>
              <a:gd name="T6" fmla="*/ 1237 w 1237"/>
              <a:gd name="T7" fmla="*/ 2556 h 2556"/>
              <a:gd name="T8" fmla="*/ 494 w 1237"/>
              <a:gd name="T9" fmla="*/ 0 h 2556"/>
            </a:gdLst>
            <a:ahLst/>
            <a:cxnLst>
              <a:cxn ang="0">
                <a:pos x="T0" y="T1"/>
              </a:cxn>
              <a:cxn ang="0">
                <a:pos x="T2" y="T3"/>
              </a:cxn>
              <a:cxn ang="0">
                <a:pos x="T4" y="T5"/>
              </a:cxn>
              <a:cxn ang="0">
                <a:pos x="T6" y="T7"/>
              </a:cxn>
              <a:cxn ang="0">
                <a:pos x="T8" y="T9"/>
              </a:cxn>
            </a:cxnLst>
            <a:rect l="0" t="0" r="r" b="b"/>
            <a:pathLst>
              <a:path w="1237" h="2556">
                <a:moveTo>
                  <a:pt x="494" y="0"/>
                </a:moveTo>
                <a:cubicBezTo>
                  <a:pt x="179" y="615"/>
                  <a:pt x="0" y="1321"/>
                  <a:pt x="0" y="2072"/>
                </a:cubicBezTo>
                <a:cubicBezTo>
                  <a:pt x="0" y="2236"/>
                  <a:pt x="8" y="2397"/>
                  <a:pt x="25" y="2556"/>
                </a:cubicBezTo>
                <a:cubicBezTo>
                  <a:pt x="1237" y="2556"/>
                  <a:pt x="1237" y="2556"/>
                  <a:pt x="1237" y="2556"/>
                </a:cubicBezTo>
                <a:cubicBezTo>
                  <a:pt x="1207" y="1616"/>
                  <a:pt x="938" y="742"/>
                  <a:pt x="494" y="0"/>
                </a:cubicBezTo>
                <a:close/>
              </a:path>
            </a:pathLst>
          </a:custGeom>
          <a:solidFill>
            <a:schemeClr val="accent2">
              <a:lumMod val="60000"/>
              <a:lumOff val="40000"/>
            </a:schemeClr>
          </a:solidFill>
          <a:ln>
            <a:noFill/>
          </a:ln>
        </p:spPr>
        <p:txBody>
          <a:bodyPr vert="horz" wrap="square" lIns="91440" tIns="45720" rIns="91440" bIns="45720" numCol="1" anchor="t" anchorCtr="0" compatLnSpc="1"/>
          <a:lstStyle/>
          <a:p>
            <a:endParaRPr lang="zh-CN" altLang="en-US"/>
          </a:p>
        </p:txBody>
      </p:sp>
      <p:sp>
        <p:nvSpPr>
          <p:cNvPr id="7" name="任意多边形: 形状 6"/>
          <p:cNvSpPr/>
          <p:nvPr userDrawn="1"/>
        </p:nvSpPr>
        <p:spPr bwMode="auto">
          <a:xfrm>
            <a:off x="4633912" y="0"/>
            <a:ext cx="7558088" cy="5080000"/>
          </a:xfrm>
          <a:custGeom>
            <a:avLst/>
            <a:gdLst>
              <a:gd name="T0" fmla="*/ 3877 w 4756"/>
              <a:gd name="T1" fmla="*/ 3200 h 3200"/>
              <a:gd name="T2" fmla="*/ 4756 w 4756"/>
              <a:gd name="T3" fmla="*/ 3096 h 3200"/>
              <a:gd name="T4" fmla="*/ 4756 w 4756"/>
              <a:gd name="T5" fmla="*/ 0 h 3200"/>
              <a:gd name="T6" fmla="*/ 0 w 4756"/>
              <a:gd name="T7" fmla="*/ 0 h 3200"/>
              <a:gd name="T8" fmla="*/ 3877 w 4756"/>
              <a:gd name="T9" fmla="*/ 3200 h 3200"/>
            </a:gdLst>
            <a:ahLst/>
            <a:cxnLst>
              <a:cxn ang="0">
                <a:pos x="T0" y="T1"/>
              </a:cxn>
              <a:cxn ang="0">
                <a:pos x="T2" y="T3"/>
              </a:cxn>
              <a:cxn ang="0">
                <a:pos x="T4" y="T5"/>
              </a:cxn>
              <a:cxn ang="0">
                <a:pos x="T6" y="T7"/>
              </a:cxn>
              <a:cxn ang="0">
                <a:pos x="T8" y="T9"/>
              </a:cxn>
            </a:cxnLst>
            <a:rect l="0" t="0" r="r" b="b"/>
            <a:pathLst>
              <a:path w="4756" h="3200">
                <a:moveTo>
                  <a:pt x="3877" y="3200"/>
                </a:moveTo>
                <a:cubicBezTo>
                  <a:pt x="4179" y="3200"/>
                  <a:pt x="4473" y="3164"/>
                  <a:pt x="4756" y="3096"/>
                </a:cubicBezTo>
                <a:cubicBezTo>
                  <a:pt x="4756" y="0"/>
                  <a:pt x="4756" y="0"/>
                  <a:pt x="4756" y="0"/>
                </a:cubicBezTo>
                <a:cubicBezTo>
                  <a:pt x="0" y="0"/>
                  <a:pt x="0" y="0"/>
                  <a:pt x="0" y="0"/>
                </a:cubicBezTo>
                <a:cubicBezTo>
                  <a:pt x="454" y="1842"/>
                  <a:pt x="2018" y="3200"/>
                  <a:pt x="3877" y="3200"/>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8" name="任意多边形: 形状 7"/>
          <p:cNvSpPr/>
          <p:nvPr userDrawn="1"/>
        </p:nvSpPr>
        <p:spPr bwMode="auto">
          <a:xfrm>
            <a:off x="8534399" y="0"/>
            <a:ext cx="3657600" cy="5080000"/>
          </a:xfrm>
          <a:custGeom>
            <a:avLst/>
            <a:gdLst>
              <a:gd name="T0" fmla="*/ 0 w 2302"/>
              <a:gd name="T1" fmla="*/ 2921 h 3200"/>
              <a:gd name="T2" fmla="*/ 1423 w 2302"/>
              <a:gd name="T3" fmla="*/ 3200 h 3200"/>
              <a:gd name="T4" fmla="*/ 2302 w 2302"/>
              <a:gd name="T5" fmla="*/ 3096 h 3200"/>
              <a:gd name="T6" fmla="*/ 2302 w 2302"/>
              <a:gd name="T7" fmla="*/ 0 h 3200"/>
              <a:gd name="T8" fmla="*/ 2100 w 2302"/>
              <a:gd name="T9" fmla="*/ 0 h 3200"/>
              <a:gd name="T10" fmla="*/ 0 w 2302"/>
              <a:gd name="T11" fmla="*/ 2921 h 3200"/>
            </a:gdLst>
            <a:ahLst/>
            <a:cxnLst>
              <a:cxn ang="0">
                <a:pos x="T0" y="T1"/>
              </a:cxn>
              <a:cxn ang="0">
                <a:pos x="T2" y="T3"/>
              </a:cxn>
              <a:cxn ang="0">
                <a:pos x="T4" y="T5"/>
              </a:cxn>
              <a:cxn ang="0">
                <a:pos x="T6" y="T7"/>
              </a:cxn>
              <a:cxn ang="0">
                <a:pos x="T8" y="T9"/>
              </a:cxn>
              <a:cxn ang="0">
                <a:pos x="T10" y="T11"/>
              </a:cxn>
            </a:cxnLst>
            <a:rect l="0" t="0" r="r" b="b"/>
            <a:pathLst>
              <a:path w="2302" h="3200">
                <a:moveTo>
                  <a:pt x="0" y="2921"/>
                </a:moveTo>
                <a:cubicBezTo>
                  <a:pt x="442" y="3101"/>
                  <a:pt x="922" y="3200"/>
                  <a:pt x="1423" y="3200"/>
                </a:cubicBezTo>
                <a:cubicBezTo>
                  <a:pt x="1725" y="3200"/>
                  <a:pt x="2019" y="3164"/>
                  <a:pt x="2302" y="3096"/>
                </a:cubicBezTo>
                <a:cubicBezTo>
                  <a:pt x="2302" y="0"/>
                  <a:pt x="2302" y="0"/>
                  <a:pt x="2302" y="0"/>
                </a:cubicBezTo>
                <a:cubicBezTo>
                  <a:pt x="2100" y="0"/>
                  <a:pt x="2100" y="0"/>
                  <a:pt x="2100" y="0"/>
                </a:cubicBezTo>
                <a:cubicBezTo>
                  <a:pt x="1044" y="578"/>
                  <a:pt x="258" y="1644"/>
                  <a:pt x="0" y="2921"/>
                </a:cubicBez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9" name="任意多边形: 形状 8"/>
          <p:cNvSpPr/>
          <p:nvPr userDrawn="1"/>
        </p:nvSpPr>
        <p:spPr bwMode="auto">
          <a:xfrm>
            <a:off x="4633912" y="0"/>
            <a:ext cx="5468938" cy="5040313"/>
          </a:xfrm>
          <a:custGeom>
            <a:avLst/>
            <a:gdLst>
              <a:gd name="T0" fmla="*/ 3441 w 3441"/>
              <a:gd name="T1" fmla="*/ 3175 h 3175"/>
              <a:gd name="T2" fmla="*/ 1060 w 3441"/>
              <a:gd name="T3" fmla="*/ 0 h 3175"/>
              <a:gd name="T4" fmla="*/ 0 w 3441"/>
              <a:gd name="T5" fmla="*/ 0 h 3175"/>
              <a:gd name="T6" fmla="*/ 3441 w 3441"/>
              <a:gd name="T7" fmla="*/ 3175 h 3175"/>
            </a:gdLst>
            <a:ahLst/>
            <a:cxnLst>
              <a:cxn ang="0">
                <a:pos x="T0" y="T1"/>
              </a:cxn>
              <a:cxn ang="0">
                <a:pos x="T2" y="T3"/>
              </a:cxn>
              <a:cxn ang="0">
                <a:pos x="T4" y="T5"/>
              </a:cxn>
              <a:cxn ang="0">
                <a:pos x="T6" y="T7"/>
              </a:cxn>
            </a:cxnLst>
            <a:rect l="0" t="0" r="r" b="b"/>
            <a:pathLst>
              <a:path w="3441" h="3175">
                <a:moveTo>
                  <a:pt x="3441" y="3175"/>
                </a:moveTo>
                <a:cubicBezTo>
                  <a:pt x="3094" y="1795"/>
                  <a:pt x="2217" y="648"/>
                  <a:pt x="1060" y="0"/>
                </a:cubicBezTo>
                <a:cubicBezTo>
                  <a:pt x="0" y="0"/>
                  <a:pt x="0" y="0"/>
                  <a:pt x="0" y="0"/>
                </a:cubicBezTo>
                <a:cubicBezTo>
                  <a:pt x="418" y="1696"/>
                  <a:pt x="1777" y="2982"/>
                  <a:pt x="3441" y="3175"/>
                </a:cubicBezTo>
                <a:close/>
              </a:path>
            </a:pathLst>
          </a:custGeom>
          <a:solidFill>
            <a:schemeClr val="accent1">
              <a:lumMod val="60000"/>
              <a:lumOff val="40000"/>
              <a:alpha val="40000"/>
            </a:schemeClr>
          </a:solidFill>
          <a:ln>
            <a:noFill/>
          </a:ln>
        </p:spPr>
        <p:txBody>
          <a:bodyPr vert="horz" wrap="square" lIns="91440" tIns="45720" rIns="91440" bIns="45720" numCol="1" anchor="t" anchorCtr="0" compatLnSpc="1"/>
          <a:lstStyle/>
          <a:p>
            <a:endParaRPr lang="zh-CN" altLang="en-US"/>
          </a:p>
        </p:txBody>
      </p:sp>
      <p:sp>
        <p:nvSpPr>
          <p:cNvPr id="10" name="任意多边形: 形状 9"/>
          <p:cNvSpPr/>
          <p:nvPr userDrawn="1"/>
        </p:nvSpPr>
        <p:spPr bwMode="auto">
          <a:xfrm>
            <a:off x="8534399" y="2800350"/>
            <a:ext cx="1568450" cy="2239963"/>
          </a:xfrm>
          <a:custGeom>
            <a:avLst/>
            <a:gdLst>
              <a:gd name="T0" fmla="*/ 987 w 987"/>
              <a:gd name="T1" fmla="*/ 1411 h 1411"/>
              <a:gd name="T2" fmla="*/ 404 w 987"/>
              <a:gd name="T3" fmla="*/ 0 h 1411"/>
              <a:gd name="T4" fmla="*/ 0 w 987"/>
              <a:gd name="T5" fmla="*/ 1157 h 1411"/>
              <a:gd name="T6" fmla="*/ 987 w 987"/>
              <a:gd name="T7" fmla="*/ 1411 h 1411"/>
            </a:gdLst>
            <a:ahLst/>
            <a:cxnLst>
              <a:cxn ang="0">
                <a:pos x="T0" y="T1"/>
              </a:cxn>
              <a:cxn ang="0">
                <a:pos x="T2" y="T3"/>
              </a:cxn>
              <a:cxn ang="0">
                <a:pos x="T4" y="T5"/>
              </a:cxn>
              <a:cxn ang="0">
                <a:pos x="T6" y="T7"/>
              </a:cxn>
            </a:cxnLst>
            <a:rect l="0" t="0" r="r" b="b"/>
            <a:pathLst>
              <a:path w="987" h="1411">
                <a:moveTo>
                  <a:pt x="987" y="1411"/>
                </a:moveTo>
                <a:cubicBezTo>
                  <a:pt x="860" y="905"/>
                  <a:pt x="661" y="430"/>
                  <a:pt x="404" y="0"/>
                </a:cubicBezTo>
                <a:cubicBezTo>
                  <a:pt x="221" y="358"/>
                  <a:pt x="83" y="747"/>
                  <a:pt x="0" y="1157"/>
                </a:cubicBezTo>
                <a:cubicBezTo>
                  <a:pt x="313" y="1284"/>
                  <a:pt x="643" y="1371"/>
                  <a:pt x="987" y="1411"/>
                </a:cubicBezTo>
                <a:close/>
              </a:path>
            </a:pathLst>
          </a:custGeom>
          <a:solidFill>
            <a:schemeClr val="accent3">
              <a:lumMod val="60000"/>
              <a:lumOff val="40000"/>
              <a:alpha val="60000"/>
            </a:schemeClr>
          </a:solidFill>
          <a:ln>
            <a:noFill/>
          </a:ln>
        </p:spPr>
        <p:txBody>
          <a:bodyPr vert="horz" wrap="square" lIns="91440" tIns="45720" rIns="91440" bIns="45720" numCol="1" anchor="t" anchorCtr="0" compatLnSpc="1"/>
          <a:lstStyle/>
          <a:p>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userDrawn="1">
  <p:cSld name="节标题">
    <p:spTree>
      <p:nvGrpSpPr>
        <p:cNvPr id="1" name=""/>
        <p:cNvGrpSpPr/>
        <p:nvPr/>
      </p:nvGrpSpPr>
      <p:grpSpPr>
        <a:xfrm>
          <a:off x="0" y="0"/>
          <a:ext cx="0" cy="0"/>
          <a:chOff x="0" y="0"/>
          <a:chExt cx="0" cy="0"/>
        </a:xfrm>
      </p:grpSpPr>
      <p:sp>
        <p:nvSpPr>
          <p:cNvPr id="20" name="标题 19"/>
          <p:cNvSpPr>
            <a:spLocks noGrp="1"/>
          </p:cNvSpPr>
          <p:nvPr userDrawn="1">
            <p:ph type="title"/>
          </p:nvPr>
        </p:nvSpPr>
        <p:spPr>
          <a:xfrm>
            <a:off x="3685598" y="1518027"/>
            <a:ext cx="5419185" cy="895350"/>
          </a:xfrm>
        </p:spPr>
        <p:txBody>
          <a:bodyPr anchor="b">
            <a:normAutofit/>
          </a:bodyPr>
          <a:lstStyle>
            <a:lvl1pPr algn="l">
              <a:defRPr sz="2400" b="1">
                <a:solidFill>
                  <a:schemeClr val="tx1"/>
                </a:solidFill>
              </a:defRPr>
            </a:lvl1pPr>
          </a:lstStyle>
          <a:p>
            <a:r>
              <a:rPr lang="en-US" dirty="0"/>
              <a:t>Click to edit Master title style</a:t>
            </a:r>
            <a:endParaRPr lang="zh-CN" altLang="en-US" dirty="0"/>
          </a:p>
        </p:txBody>
      </p:sp>
      <p:sp>
        <p:nvSpPr>
          <p:cNvPr id="21" name="文本占位符 20"/>
          <p:cNvSpPr>
            <a:spLocks noGrp="1"/>
          </p:cNvSpPr>
          <p:nvPr userDrawn="1">
            <p:ph type="body" idx="1"/>
          </p:nvPr>
        </p:nvSpPr>
        <p:spPr>
          <a:xfrm>
            <a:off x="3686714" y="2413377"/>
            <a:ext cx="5419185" cy="1015623"/>
          </a:xfrm>
        </p:spPr>
        <p:txBody>
          <a:bodyPr anchor="t">
            <a:normAutofit/>
          </a:bodyPr>
          <a:lstStyle>
            <a:lvl1pPr marL="0" indent="0" algn="l">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任意多边形: 形状 5"/>
          <p:cNvSpPr/>
          <p:nvPr userDrawn="1"/>
        </p:nvSpPr>
        <p:spPr bwMode="auto">
          <a:xfrm>
            <a:off x="0" y="3175"/>
            <a:ext cx="2543175" cy="2606675"/>
          </a:xfrm>
          <a:custGeom>
            <a:avLst/>
            <a:gdLst>
              <a:gd name="T0" fmla="*/ 0 w 1602"/>
              <a:gd name="T1" fmla="*/ 1479 h 1644"/>
              <a:gd name="T2" fmla="*/ 563 w 1602"/>
              <a:gd name="T3" fmla="*/ 1644 h 1644"/>
              <a:gd name="T4" fmla="*/ 1602 w 1602"/>
              <a:gd name="T5" fmla="*/ 605 h 1644"/>
              <a:gd name="T6" fmla="*/ 1408 w 1602"/>
              <a:gd name="T7" fmla="*/ 0 h 1644"/>
              <a:gd name="T8" fmla="*/ 0 w 1602"/>
              <a:gd name="T9" fmla="*/ 0 h 1644"/>
              <a:gd name="T10" fmla="*/ 0 w 1602"/>
              <a:gd name="T11" fmla="*/ 1479 h 1644"/>
            </a:gdLst>
            <a:ahLst/>
            <a:cxnLst>
              <a:cxn ang="0">
                <a:pos x="T0" y="T1"/>
              </a:cxn>
              <a:cxn ang="0">
                <a:pos x="T2" y="T3"/>
              </a:cxn>
              <a:cxn ang="0">
                <a:pos x="T4" y="T5"/>
              </a:cxn>
              <a:cxn ang="0">
                <a:pos x="T6" y="T7"/>
              </a:cxn>
              <a:cxn ang="0">
                <a:pos x="T8" y="T9"/>
              </a:cxn>
              <a:cxn ang="0">
                <a:pos x="T10" y="T11"/>
              </a:cxn>
            </a:cxnLst>
            <a:rect l="0" t="0" r="r" b="b"/>
            <a:pathLst>
              <a:path w="1602" h="1644">
                <a:moveTo>
                  <a:pt x="0" y="1479"/>
                </a:moveTo>
                <a:cubicBezTo>
                  <a:pt x="162" y="1583"/>
                  <a:pt x="355" y="1644"/>
                  <a:pt x="563" y="1644"/>
                </a:cubicBezTo>
                <a:cubicBezTo>
                  <a:pt x="1137" y="1644"/>
                  <a:pt x="1602" y="1179"/>
                  <a:pt x="1602" y="605"/>
                </a:cubicBezTo>
                <a:cubicBezTo>
                  <a:pt x="1602" y="379"/>
                  <a:pt x="1530" y="170"/>
                  <a:pt x="1408" y="0"/>
                </a:cubicBezTo>
                <a:cubicBezTo>
                  <a:pt x="0" y="0"/>
                  <a:pt x="0" y="0"/>
                  <a:pt x="0" y="0"/>
                </a:cubicBezTo>
                <a:lnTo>
                  <a:pt x="0" y="1479"/>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7" name="任意多边形: 形状 6"/>
          <p:cNvSpPr/>
          <p:nvPr userDrawn="1"/>
        </p:nvSpPr>
        <p:spPr bwMode="auto">
          <a:xfrm>
            <a:off x="0" y="3175"/>
            <a:ext cx="1928813" cy="1946275"/>
          </a:xfrm>
          <a:custGeom>
            <a:avLst/>
            <a:gdLst>
              <a:gd name="T0" fmla="*/ 0 w 1215"/>
              <a:gd name="T1" fmla="*/ 1212 h 1227"/>
              <a:gd name="T2" fmla="*/ 176 w 1215"/>
              <a:gd name="T3" fmla="*/ 1227 h 1227"/>
              <a:gd name="T4" fmla="*/ 1215 w 1215"/>
              <a:gd name="T5" fmla="*/ 188 h 1227"/>
              <a:gd name="T6" fmla="*/ 1198 w 1215"/>
              <a:gd name="T7" fmla="*/ 0 h 1227"/>
              <a:gd name="T8" fmla="*/ 0 w 1215"/>
              <a:gd name="T9" fmla="*/ 0 h 1227"/>
              <a:gd name="T10" fmla="*/ 0 w 1215"/>
              <a:gd name="T11" fmla="*/ 1212 h 1227"/>
            </a:gdLst>
            <a:ahLst/>
            <a:cxnLst>
              <a:cxn ang="0">
                <a:pos x="T0" y="T1"/>
              </a:cxn>
              <a:cxn ang="0">
                <a:pos x="T2" y="T3"/>
              </a:cxn>
              <a:cxn ang="0">
                <a:pos x="T4" y="T5"/>
              </a:cxn>
              <a:cxn ang="0">
                <a:pos x="T6" y="T7"/>
              </a:cxn>
              <a:cxn ang="0">
                <a:pos x="T8" y="T9"/>
              </a:cxn>
              <a:cxn ang="0">
                <a:pos x="T10" y="T11"/>
              </a:cxn>
            </a:cxnLst>
            <a:rect l="0" t="0" r="r" b="b"/>
            <a:pathLst>
              <a:path w="1215" h="1227">
                <a:moveTo>
                  <a:pt x="0" y="1212"/>
                </a:moveTo>
                <a:cubicBezTo>
                  <a:pt x="57" y="1222"/>
                  <a:pt x="116" y="1227"/>
                  <a:pt x="176" y="1227"/>
                </a:cubicBezTo>
                <a:cubicBezTo>
                  <a:pt x="750" y="1227"/>
                  <a:pt x="1215" y="762"/>
                  <a:pt x="1215" y="188"/>
                </a:cubicBezTo>
                <a:cubicBezTo>
                  <a:pt x="1215" y="123"/>
                  <a:pt x="1209" y="61"/>
                  <a:pt x="1198" y="0"/>
                </a:cubicBezTo>
                <a:cubicBezTo>
                  <a:pt x="0" y="0"/>
                  <a:pt x="0" y="0"/>
                  <a:pt x="0" y="0"/>
                </a:cubicBezTo>
                <a:lnTo>
                  <a:pt x="0" y="1212"/>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grpSp>
        <p:nvGrpSpPr>
          <p:cNvPr id="2" name="组合 1"/>
          <p:cNvGrpSpPr/>
          <p:nvPr userDrawn="1"/>
        </p:nvGrpSpPr>
        <p:grpSpPr>
          <a:xfrm>
            <a:off x="10375943" y="4992914"/>
            <a:ext cx="1816058" cy="1861912"/>
            <a:chOff x="9802813" y="4405313"/>
            <a:chExt cx="2389188" cy="2449513"/>
          </a:xfrm>
        </p:grpSpPr>
        <p:sp>
          <p:nvSpPr>
            <p:cNvPr id="8" name="任意多边形: 形状 7"/>
            <p:cNvSpPr/>
            <p:nvPr userDrawn="1"/>
          </p:nvSpPr>
          <p:spPr bwMode="auto">
            <a:xfrm>
              <a:off x="9802813" y="4405313"/>
              <a:ext cx="2389188" cy="2449513"/>
            </a:xfrm>
            <a:custGeom>
              <a:avLst/>
              <a:gdLst>
                <a:gd name="T0" fmla="*/ 1505 w 1505"/>
                <a:gd name="T1" fmla="*/ 155 h 1544"/>
                <a:gd name="T2" fmla="*/ 977 w 1505"/>
                <a:gd name="T3" fmla="*/ 0 h 1544"/>
                <a:gd name="T4" fmla="*/ 0 w 1505"/>
                <a:gd name="T5" fmla="*/ 976 h 1544"/>
                <a:gd name="T6" fmla="*/ 182 w 1505"/>
                <a:gd name="T7" fmla="*/ 1544 h 1544"/>
                <a:gd name="T8" fmla="*/ 1505 w 1505"/>
                <a:gd name="T9" fmla="*/ 1544 h 1544"/>
                <a:gd name="T10" fmla="*/ 1505 w 1505"/>
                <a:gd name="T11" fmla="*/ 155 h 1544"/>
              </a:gdLst>
              <a:ahLst/>
              <a:cxnLst>
                <a:cxn ang="0">
                  <a:pos x="T0" y="T1"/>
                </a:cxn>
                <a:cxn ang="0">
                  <a:pos x="T2" y="T3"/>
                </a:cxn>
                <a:cxn ang="0">
                  <a:pos x="T4" y="T5"/>
                </a:cxn>
                <a:cxn ang="0">
                  <a:pos x="T6" y="T7"/>
                </a:cxn>
                <a:cxn ang="0">
                  <a:pos x="T8" y="T9"/>
                </a:cxn>
                <a:cxn ang="0">
                  <a:pos x="T10" y="T11"/>
                </a:cxn>
              </a:cxnLst>
              <a:rect l="0" t="0" r="r" b="b"/>
              <a:pathLst>
                <a:path w="1505" h="1544">
                  <a:moveTo>
                    <a:pt x="1505" y="155"/>
                  </a:moveTo>
                  <a:cubicBezTo>
                    <a:pt x="1353" y="57"/>
                    <a:pt x="1171" y="0"/>
                    <a:pt x="977" y="0"/>
                  </a:cubicBezTo>
                  <a:cubicBezTo>
                    <a:pt x="438" y="0"/>
                    <a:pt x="0" y="437"/>
                    <a:pt x="0" y="976"/>
                  </a:cubicBezTo>
                  <a:cubicBezTo>
                    <a:pt x="0" y="1188"/>
                    <a:pt x="68" y="1384"/>
                    <a:pt x="182" y="1544"/>
                  </a:cubicBezTo>
                  <a:cubicBezTo>
                    <a:pt x="1505" y="1544"/>
                    <a:pt x="1505" y="1544"/>
                    <a:pt x="1505" y="1544"/>
                  </a:cubicBezTo>
                  <a:lnTo>
                    <a:pt x="1505" y="155"/>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9" name="任意多边形: 形状 8"/>
            <p:cNvSpPr/>
            <p:nvPr userDrawn="1"/>
          </p:nvSpPr>
          <p:spPr bwMode="auto">
            <a:xfrm>
              <a:off x="10380663" y="5027613"/>
              <a:ext cx="1811338" cy="1827213"/>
            </a:xfrm>
            <a:custGeom>
              <a:avLst/>
              <a:gdLst>
                <a:gd name="T0" fmla="*/ 1141 w 1141"/>
                <a:gd name="T1" fmla="*/ 14 h 1152"/>
                <a:gd name="T2" fmla="*/ 976 w 1141"/>
                <a:gd name="T3" fmla="*/ 0 h 1152"/>
                <a:gd name="T4" fmla="*/ 0 w 1141"/>
                <a:gd name="T5" fmla="*/ 976 h 1152"/>
                <a:gd name="T6" fmla="*/ 16 w 1141"/>
                <a:gd name="T7" fmla="*/ 1152 h 1152"/>
                <a:gd name="T8" fmla="*/ 1141 w 1141"/>
                <a:gd name="T9" fmla="*/ 1152 h 1152"/>
                <a:gd name="T10" fmla="*/ 1141 w 1141"/>
                <a:gd name="T11" fmla="*/ 14 h 1152"/>
              </a:gdLst>
              <a:ahLst/>
              <a:cxnLst>
                <a:cxn ang="0">
                  <a:pos x="T0" y="T1"/>
                </a:cxn>
                <a:cxn ang="0">
                  <a:pos x="T2" y="T3"/>
                </a:cxn>
                <a:cxn ang="0">
                  <a:pos x="T4" y="T5"/>
                </a:cxn>
                <a:cxn ang="0">
                  <a:pos x="T6" y="T7"/>
                </a:cxn>
                <a:cxn ang="0">
                  <a:pos x="T8" y="T9"/>
                </a:cxn>
                <a:cxn ang="0">
                  <a:pos x="T10" y="T11"/>
                </a:cxn>
              </a:cxnLst>
              <a:rect l="0" t="0" r="r" b="b"/>
              <a:pathLst>
                <a:path w="1141" h="1152">
                  <a:moveTo>
                    <a:pt x="1141" y="14"/>
                  </a:moveTo>
                  <a:cubicBezTo>
                    <a:pt x="1087" y="4"/>
                    <a:pt x="1032" y="0"/>
                    <a:pt x="976" y="0"/>
                  </a:cubicBezTo>
                  <a:cubicBezTo>
                    <a:pt x="437" y="0"/>
                    <a:pt x="0" y="437"/>
                    <a:pt x="0" y="976"/>
                  </a:cubicBezTo>
                  <a:cubicBezTo>
                    <a:pt x="0" y="1036"/>
                    <a:pt x="5" y="1095"/>
                    <a:pt x="16" y="1152"/>
                  </a:cubicBezTo>
                  <a:cubicBezTo>
                    <a:pt x="1141" y="1152"/>
                    <a:pt x="1141" y="1152"/>
                    <a:pt x="1141" y="1152"/>
                  </a:cubicBezTo>
                  <a:lnTo>
                    <a:pt x="1141" y="14"/>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6489D9C7-5DC6-4263-87FF-7C99F6FB63C3}" type="datetime1">
              <a:rPr lang="zh-CN" altLang="en-US" smtClean="0"/>
              <a:t>2024/4/19</a:t>
            </a:fld>
            <a:endParaRPr lang="zh-CN" altLang="en-US"/>
          </a:p>
        </p:txBody>
      </p:sp>
      <p:sp>
        <p:nvSpPr>
          <p:cNvPr id="4" name="页脚占位符 3"/>
          <p:cNvSpPr>
            <a:spLocks noGrp="1"/>
          </p:cNvSpPr>
          <p:nvPr>
            <p:ph type="ftr" sz="quarter" idx="11"/>
          </p:nvPr>
        </p:nvSpPr>
        <p:spPr/>
        <p:txBody>
          <a:bodyPr/>
          <a:lstStyle/>
          <a:p>
            <a:r>
              <a:rPr lang="en-US" altLang="zh-CN"/>
              <a:t>OfficePLUS</a:t>
            </a:r>
            <a:endParaRPr lang="zh-CN" altLang="en-US" dirty="0"/>
          </a:p>
        </p:txBody>
      </p:sp>
      <p:sp>
        <p:nvSpPr>
          <p:cNvPr id="5" name="灯片编号占位符 4"/>
          <p:cNvSpPr>
            <a:spLocks noGrp="1"/>
          </p:cNvSpPr>
          <p:nvPr>
            <p:ph type="sldNum" sz="quarter" idx="12"/>
          </p:nvPr>
        </p:nvSpPr>
        <p:spPr/>
        <p:txBody>
          <a:bodyPr/>
          <a:lstStyle/>
          <a:p>
            <a:fld id="{5DD3DB80-B894-403A-B48E-6FDC1A72010E}"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userDrawn="1">
  <p:cSld name="仅标题页">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en-US" altLang="zh-CN" dirty="0"/>
              <a:t>Click to edit Master title style</a:t>
            </a:r>
            <a:endParaRPr lang="en-US" dirty="0"/>
          </a:p>
        </p:txBody>
      </p:sp>
      <p:sp>
        <p:nvSpPr>
          <p:cNvPr id="3" name="日期占位符 2"/>
          <p:cNvSpPr>
            <a:spLocks noGrp="1"/>
          </p:cNvSpPr>
          <p:nvPr>
            <p:ph type="dt" sz="half" idx="10"/>
          </p:nvPr>
        </p:nvSpPr>
        <p:spPr/>
        <p:txBody>
          <a:bodyPr/>
          <a:lstStyle/>
          <a:p>
            <a:fld id="{6489D9C7-5DC6-4263-87FF-7C99F6FB63C3}" type="datetime1">
              <a:rPr lang="zh-CN" altLang="en-US" smtClean="0"/>
              <a:t>2024/4/19</a:t>
            </a:fld>
            <a:endParaRPr lang="zh-CN" altLang="en-US"/>
          </a:p>
        </p:txBody>
      </p:sp>
      <p:sp>
        <p:nvSpPr>
          <p:cNvPr id="4" name="页脚占位符 3"/>
          <p:cNvSpPr>
            <a:spLocks noGrp="1"/>
          </p:cNvSpPr>
          <p:nvPr>
            <p:ph type="ftr" sz="quarter" idx="11"/>
          </p:nvPr>
        </p:nvSpPr>
        <p:spPr/>
        <p:txBody>
          <a:bodyPr/>
          <a:lstStyle/>
          <a:p>
            <a:r>
              <a:rPr lang="en-US" altLang="zh-CN"/>
              <a:t>OfficePLUS</a:t>
            </a:r>
            <a:endParaRPr lang="zh-CN" altLang="en-US" dirty="0"/>
          </a:p>
        </p:txBody>
      </p:sp>
      <p:sp>
        <p:nvSpPr>
          <p:cNvPr id="5" name="灯片编号占位符 4"/>
          <p:cNvSpPr>
            <a:spLocks noGrp="1"/>
          </p:cNvSpPr>
          <p:nvPr>
            <p:ph type="sldNum" sz="quarter" idx="12"/>
          </p:nvPr>
        </p:nvSpPr>
        <p:spPr/>
        <p:txBody>
          <a:bodyPr/>
          <a:lstStyle/>
          <a:p>
            <a:fld id="{5DD3DB80-B894-403A-B48E-6FDC1A72010E}"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sp>
        <p:nvSpPr>
          <p:cNvPr id="5" name="任意多边形: 形状 4"/>
          <p:cNvSpPr/>
          <p:nvPr userDrawn="1"/>
        </p:nvSpPr>
        <p:spPr bwMode="auto">
          <a:xfrm flipH="1">
            <a:off x="1" y="0"/>
            <a:ext cx="3800475" cy="6858000"/>
          </a:xfrm>
          <a:custGeom>
            <a:avLst/>
            <a:gdLst>
              <a:gd name="T0" fmla="*/ 0 w 2392"/>
              <a:gd name="T1" fmla="*/ 3836 h 4320"/>
              <a:gd name="T2" fmla="*/ 25 w 2392"/>
              <a:gd name="T3" fmla="*/ 4320 h 4320"/>
              <a:gd name="T4" fmla="*/ 2392 w 2392"/>
              <a:gd name="T5" fmla="*/ 4320 h 4320"/>
              <a:gd name="T6" fmla="*/ 2392 w 2392"/>
              <a:gd name="T7" fmla="*/ 0 h 4320"/>
              <a:gd name="T8" fmla="*/ 2190 w 2392"/>
              <a:gd name="T9" fmla="*/ 0 h 4320"/>
              <a:gd name="T10" fmla="*/ 0 w 2392"/>
              <a:gd name="T11" fmla="*/ 3836 h 4320"/>
            </a:gdLst>
            <a:ahLst/>
            <a:cxnLst>
              <a:cxn ang="0">
                <a:pos x="T0" y="T1"/>
              </a:cxn>
              <a:cxn ang="0">
                <a:pos x="T2" y="T3"/>
              </a:cxn>
              <a:cxn ang="0">
                <a:pos x="T4" y="T5"/>
              </a:cxn>
              <a:cxn ang="0">
                <a:pos x="T6" y="T7"/>
              </a:cxn>
              <a:cxn ang="0">
                <a:pos x="T8" y="T9"/>
              </a:cxn>
              <a:cxn ang="0">
                <a:pos x="T10" y="T11"/>
              </a:cxn>
            </a:cxnLst>
            <a:rect l="0" t="0" r="r" b="b"/>
            <a:pathLst>
              <a:path w="2392" h="4320">
                <a:moveTo>
                  <a:pt x="0" y="3836"/>
                </a:moveTo>
                <a:cubicBezTo>
                  <a:pt x="0" y="4000"/>
                  <a:pt x="8" y="4161"/>
                  <a:pt x="25" y="4320"/>
                </a:cubicBezTo>
                <a:cubicBezTo>
                  <a:pt x="2392" y="4320"/>
                  <a:pt x="2392" y="4320"/>
                  <a:pt x="2392" y="4320"/>
                </a:cubicBezTo>
                <a:cubicBezTo>
                  <a:pt x="2392" y="0"/>
                  <a:pt x="2392" y="0"/>
                  <a:pt x="2392" y="0"/>
                </a:cubicBezTo>
                <a:cubicBezTo>
                  <a:pt x="2190" y="0"/>
                  <a:pt x="2190" y="0"/>
                  <a:pt x="2190" y="0"/>
                </a:cubicBezTo>
                <a:cubicBezTo>
                  <a:pt x="890" y="711"/>
                  <a:pt x="0" y="2162"/>
                  <a:pt x="0" y="3836"/>
                </a:cubicBezTo>
                <a:close/>
              </a:path>
            </a:pathLst>
          </a:custGeom>
          <a:solidFill>
            <a:schemeClr val="accent2"/>
          </a:solidFill>
          <a:ln>
            <a:noFill/>
          </a:ln>
        </p:spPr>
        <p:txBody>
          <a:bodyPr vert="horz" wrap="square" lIns="91440" tIns="45720" rIns="91440" bIns="45720" numCol="1" anchor="t" anchorCtr="0" compatLnSpc="1"/>
          <a:lstStyle/>
          <a:p>
            <a:endParaRPr lang="zh-CN" altLang="en-US">
              <a:solidFill>
                <a:schemeClr val="accent2">
                  <a:lumMod val="60000"/>
                  <a:lumOff val="40000"/>
                </a:schemeClr>
              </a:solidFill>
            </a:endParaRPr>
          </a:p>
        </p:txBody>
      </p:sp>
      <p:sp>
        <p:nvSpPr>
          <p:cNvPr id="7" name="任意多边形: 形状 6"/>
          <p:cNvSpPr/>
          <p:nvPr userDrawn="1"/>
        </p:nvSpPr>
        <p:spPr bwMode="auto">
          <a:xfrm flipH="1">
            <a:off x="1835151" y="2800350"/>
            <a:ext cx="1965325" cy="4057650"/>
          </a:xfrm>
          <a:custGeom>
            <a:avLst/>
            <a:gdLst>
              <a:gd name="T0" fmla="*/ 494 w 1237"/>
              <a:gd name="T1" fmla="*/ 0 h 2556"/>
              <a:gd name="T2" fmla="*/ 0 w 1237"/>
              <a:gd name="T3" fmla="*/ 2072 h 2556"/>
              <a:gd name="T4" fmla="*/ 25 w 1237"/>
              <a:gd name="T5" fmla="*/ 2556 h 2556"/>
              <a:gd name="T6" fmla="*/ 1237 w 1237"/>
              <a:gd name="T7" fmla="*/ 2556 h 2556"/>
              <a:gd name="T8" fmla="*/ 494 w 1237"/>
              <a:gd name="T9" fmla="*/ 0 h 2556"/>
            </a:gdLst>
            <a:ahLst/>
            <a:cxnLst>
              <a:cxn ang="0">
                <a:pos x="T0" y="T1"/>
              </a:cxn>
              <a:cxn ang="0">
                <a:pos x="T2" y="T3"/>
              </a:cxn>
              <a:cxn ang="0">
                <a:pos x="T4" y="T5"/>
              </a:cxn>
              <a:cxn ang="0">
                <a:pos x="T6" y="T7"/>
              </a:cxn>
              <a:cxn ang="0">
                <a:pos x="T8" y="T9"/>
              </a:cxn>
            </a:cxnLst>
            <a:rect l="0" t="0" r="r" b="b"/>
            <a:pathLst>
              <a:path w="1237" h="2556">
                <a:moveTo>
                  <a:pt x="494" y="0"/>
                </a:moveTo>
                <a:cubicBezTo>
                  <a:pt x="179" y="615"/>
                  <a:pt x="0" y="1321"/>
                  <a:pt x="0" y="2072"/>
                </a:cubicBezTo>
                <a:cubicBezTo>
                  <a:pt x="0" y="2236"/>
                  <a:pt x="8" y="2397"/>
                  <a:pt x="25" y="2556"/>
                </a:cubicBezTo>
                <a:cubicBezTo>
                  <a:pt x="1237" y="2556"/>
                  <a:pt x="1237" y="2556"/>
                  <a:pt x="1237" y="2556"/>
                </a:cubicBezTo>
                <a:cubicBezTo>
                  <a:pt x="1207" y="1616"/>
                  <a:pt x="938" y="742"/>
                  <a:pt x="494" y="0"/>
                </a:cubicBezTo>
                <a:close/>
              </a:path>
            </a:pathLst>
          </a:custGeom>
          <a:solidFill>
            <a:schemeClr val="accent2">
              <a:lumMod val="60000"/>
              <a:lumOff val="40000"/>
            </a:schemeClr>
          </a:solidFill>
          <a:ln>
            <a:noFill/>
          </a:ln>
        </p:spPr>
        <p:txBody>
          <a:bodyPr vert="horz" wrap="square" lIns="91440" tIns="45720" rIns="91440" bIns="45720" numCol="1" anchor="t" anchorCtr="0" compatLnSpc="1"/>
          <a:lstStyle/>
          <a:p>
            <a:endParaRPr lang="zh-CN" altLang="en-US"/>
          </a:p>
        </p:txBody>
      </p:sp>
      <p:sp>
        <p:nvSpPr>
          <p:cNvPr id="8" name="任意多边形: 形状 7"/>
          <p:cNvSpPr/>
          <p:nvPr userDrawn="1"/>
        </p:nvSpPr>
        <p:spPr bwMode="auto">
          <a:xfrm flipH="1">
            <a:off x="0" y="0"/>
            <a:ext cx="7558088" cy="5080000"/>
          </a:xfrm>
          <a:custGeom>
            <a:avLst/>
            <a:gdLst>
              <a:gd name="T0" fmla="*/ 3877 w 4756"/>
              <a:gd name="T1" fmla="*/ 3200 h 3200"/>
              <a:gd name="T2" fmla="*/ 4756 w 4756"/>
              <a:gd name="T3" fmla="*/ 3096 h 3200"/>
              <a:gd name="T4" fmla="*/ 4756 w 4756"/>
              <a:gd name="T5" fmla="*/ 0 h 3200"/>
              <a:gd name="T6" fmla="*/ 0 w 4756"/>
              <a:gd name="T7" fmla="*/ 0 h 3200"/>
              <a:gd name="T8" fmla="*/ 3877 w 4756"/>
              <a:gd name="T9" fmla="*/ 3200 h 3200"/>
            </a:gdLst>
            <a:ahLst/>
            <a:cxnLst>
              <a:cxn ang="0">
                <a:pos x="T0" y="T1"/>
              </a:cxn>
              <a:cxn ang="0">
                <a:pos x="T2" y="T3"/>
              </a:cxn>
              <a:cxn ang="0">
                <a:pos x="T4" y="T5"/>
              </a:cxn>
              <a:cxn ang="0">
                <a:pos x="T6" y="T7"/>
              </a:cxn>
              <a:cxn ang="0">
                <a:pos x="T8" y="T9"/>
              </a:cxn>
            </a:cxnLst>
            <a:rect l="0" t="0" r="r" b="b"/>
            <a:pathLst>
              <a:path w="4756" h="3200">
                <a:moveTo>
                  <a:pt x="3877" y="3200"/>
                </a:moveTo>
                <a:cubicBezTo>
                  <a:pt x="4179" y="3200"/>
                  <a:pt x="4473" y="3164"/>
                  <a:pt x="4756" y="3096"/>
                </a:cubicBezTo>
                <a:cubicBezTo>
                  <a:pt x="4756" y="0"/>
                  <a:pt x="4756" y="0"/>
                  <a:pt x="4756" y="0"/>
                </a:cubicBezTo>
                <a:cubicBezTo>
                  <a:pt x="0" y="0"/>
                  <a:pt x="0" y="0"/>
                  <a:pt x="0" y="0"/>
                </a:cubicBezTo>
                <a:cubicBezTo>
                  <a:pt x="454" y="1842"/>
                  <a:pt x="2018" y="3200"/>
                  <a:pt x="3877" y="3200"/>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9" name="任意多边形: 形状 8"/>
          <p:cNvSpPr/>
          <p:nvPr userDrawn="1"/>
        </p:nvSpPr>
        <p:spPr bwMode="auto">
          <a:xfrm flipH="1">
            <a:off x="1" y="0"/>
            <a:ext cx="3657600" cy="5080000"/>
          </a:xfrm>
          <a:custGeom>
            <a:avLst/>
            <a:gdLst>
              <a:gd name="T0" fmla="*/ 0 w 2302"/>
              <a:gd name="T1" fmla="*/ 2921 h 3200"/>
              <a:gd name="T2" fmla="*/ 1423 w 2302"/>
              <a:gd name="T3" fmla="*/ 3200 h 3200"/>
              <a:gd name="T4" fmla="*/ 2302 w 2302"/>
              <a:gd name="T5" fmla="*/ 3096 h 3200"/>
              <a:gd name="T6" fmla="*/ 2302 w 2302"/>
              <a:gd name="T7" fmla="*/ 0 h 3200"/>
              <a:gd name="T8" fmla="*/ 2100 w 2302"/>
              <a:gd name="T9" fmla="*/ 0 h 3200"/>
              <a:gd name="T10" fmla="*/ 0 w 2302"/>
              <a:gd name="T11" fmla="*/ 2921 h 3200"/>
            </a:gdLst>
            <a:ahLst/>
            <a:cxnLst>
              <a:cxn ang="0">
                <a:pos x="T0" y="T1"/>
              </a:cxn>
              <a:cxn ang="0">
                <a:pos x="T2" y="T3"/>
              </a:cxn>
              <a:cxn ang="0">
                <a:pos x="T4" y="T5"/>
              </a:cxn>
              <a:cxn ang="0">
                <a:pos x="T6" y="T7"/>
              </a:cxn>
              <a:cxn ang="0">
                <a:pos x="T8" y="T9"/>
              </a:cxn>
              <a:cxn ang="0">
                <a:pos x="T10" y="T11"/>
              </a:cxn>
            </a:cxnLst>
            <a:rect l="0" t="0" r="r" b="b"/>
            <a:pathLst>
              <a:path w="2302" h="3200">
                <a:moveTo>
                  <a:pt x="0" y="2921"/>
                </a:moveTo>
                <a:cubicBezTo>
                  <a:pt x="442" y="3101"/>
                  <a:pt x="922" y="3200"/>
                  <a:pt x="1423" y="3200"/>
                </a:cubicBezTo>
                <a:cubicBezTo>
                  <a:pt x="1725" y="3200"/>
                  <a:pt x="2019" y="3164"/>
                  <a:pt x="2302" y="3096"/>
                </a:cubicBezTo>
                <a:cubicBezTo>
                  <a:pt x="2302" y="0"/>
                  <a:pt x="2302" y="0"/>
                  <a:pt x="2302" y="0"/>
                </a:cubicBezTo>
                <a:cubicBezTo>
                  <a:pt x="2100" y="0"/>
                  <a:pt x="2100" y="0"/>
                  <a:pt x="2100" y="0"/>
                </a:cubicBezTo>
                <a:cubicBezTo>
                  <a:pt x="1044" y="578"/>
                  <a:pt x="258" y="1644"/>
                  <a:pt x="0" y="2921"/>
                </a:cubicBez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10" name="任意多边形: 形状 9"/>
          <p:cNvSpPr/>
          <p:nvPr userDrawn="1"/>
        </p:nvSpPr>
        <p:spPr bwMode="auto">
          <a:xfrm flipH="1">
            <a:off x="2089150" y="0"/>
            <a:ext cx="5468938" cy="5040313"/>
          </a:xfrm>
          <a:custGeom>
            <a:avLst/>
            <a:gdLst>
              <a:gd name="T0" fmla="*/ 3441 w 3441"/>
              <a:gd name="T1" fmla="*/ 3175 h 3175"/>
              <a:gd name="T2" fmla="*/ 1060 w 3441"/>
              <a:gd name="T3" fmla="*/ 0 h 3175"/>
              <a:gd name="T4" fmla="*/ 0 w 3441"/>
              <a:gd name="T5" fmla="*/ 0 h 3175"/>
              <a:gd name="T6" fmla="*/ 3441 w 3441"/>
              <a:gd name="T7" fmla="*/ 3175 h 3175"/>
            </a:gdLst>
            <a:ahLst/>
            <a:cxnLst>
              <a:cxn ang="0">
                <a:pos x="T0" y="T1"/>
              </a:cxn>
              <a:cxn ang="0">
                <a:pos x="T2" y="T3"/>
              </a:cxn>
              <a:cxn ang="0">
                <a:pos x="T4" y="T5"/>
              </a:cxn>
              <a:cxn ang="0">
                <a:pos x="T6" y="T7"/>
              </a:cxn>
            </a:cxnLst>
            <a:rect l="0" t="0" r="r" b="b"/>
            <a:pathLst>
              <a:path w="3441" h="3175">
                <a:moveTo>
                  <a:pt x="3441" y="3175"/>
                </a:moveTo>
                <a:cubicBezTo>
                  <a:pt x="3094" y="1795"/>
                  <a:pt x="2217" y="648"/>
                  <a:pt x="1060" y="0"/>
                </a:cubicBezTo>
                <a:cubicBezTo>
                  <a:pt x="0" y="0"/>
                  <a:pt x="0" y="0"/>
                  <a:pt x="0" y="0"/>
                </a:cubicBezTo>
                <a:cubicBezTo>
                  <a:pt x="418" y="1696"/>
                  <a:pt x="1777" y="2982"/>
                  <a:pt x="3441" y="3175"/>
                </a:cubicBezTo>
                <a:close/>
              </a:path>
            </a:pathLst>
          </a:custGeom>
          <a:solidFill>
            <a:schemeClr val="accent1">
              <a:lumMod val="60000"/>
              <a:lumOff val="40000"/>
              <a:alpha val="40000"/>
            </a:schemeClr>
          </a:solidFill>
          <a:ln>
            <a:noFill/>
          </a:ln>
        </p:spPr>
        <p:txBody>
          <a:bodyPr vert="horz" wrap="square" lIns="91440" tIns="45720" rIns="91440" bIns="45720" numCol="1" anchor="t" anchorCtr="0" compatLnSpc="1"/>
          <a:lstStyle/>
          <a:p>
            <a:endParaRPr lang="zh-CN" altLang="en-US"/>
          </a:p>
        </p:txBody>
      </p:sp>
      <p:sp>
        <p:nvSpPr>
          <p:cNvPr id="11" name="任意多边形: 形状 10"/>
          <p:cNvSpPr/>
          <p:nvPr userDrawn="1"/>
        </p:nvSpPr>
        <p:spPr bwMode="auto">
          <a:xfrm flipH="1">
            <a:off x="2089151" y="2800350"/>
            <a:ext cx="1568450" cy="2239963"/>
          </a:xfrm>
          <a:custGeom>
            <a:avLst/>
            <a:gdLst>
              <a:gd name="T0" fmla="*/ 987 w 987"/>
              <a:gd name="T1" fmla="*/ 1411 h 1411"/>
              <a:gd name="T2" fmla="*/ 404 w 987"/>
              <a:gd name="T3" fmla="*/ 0 h 1411"/>
              <a:gd name="T4" fmla="*/ 0 w 987"/>
              <a:gd name="T5" fmla="*/ 1157 h 1411"/>
              <a:gd name="T6" fmla="*/ 987 w 987"/>
              <a:gd name="T7" fmla="*/ 1411 h 1411"/>
            </a:gdLst>
            <a:ahLst/>
            <a:cxnLst>
              <a:cxn ang="0">
                <a:pos x="T0" y="T1"/>
              </a:cxn>
              <a:cxn ang="0">
                <a:pos x="T2" y="T3"/>
              </a:cxn>
              <a:cxn ang="0">
                <a:pos x="T4" y="T5"/>
              </a:cxn>
              <a:cxn ang="0">
                <a:pos x="T6" y="T7"/>
              </a:cxn>
            </a:cxnLst>
            <a:rect l="0" t="0" r="r" b="b"/>
            <a:pathLst>
              <a:path w="987" h="1411">
                <a:moveTo>
                  <a:pt x="987" y="1411"/>
                </a:moveTo>
                <a:cubicBezTo>
                  <a:pt x="860" y="905"/>
                  <a:pt x="661" y="430"/>
                  <a:pt x="404" y="0"/>
                </a:cubicBezTo>
                <a:cubicBezTo>
                  <a:pt x="221" y="358"/>
                  <a:pt x="83" y="747"/>
                  <a:pt x="0" y="1157"/>
                </a:cubicBezTo>
                <a:cubicBezTo>
                  <a:pt x="313" y="1284"/>
                  <a:pt x="643" y="1371"/>
                  <a:pt x="987" y="1411"/>
                </a:cubicBezTo>
                <a:close/>
              </a:path>
            </a:pathLst>
          </a:custGeom>
          <a:solidFill>
            <a:schemeClr val="accent3">
              <a:lumMod val="60000"/>
              <a:lumOff val="40000"/>
              <a:alpha val="60000"/>
            </a:schemeClr>
          </a:solidFill>
          <a:ln>
            <a:noFill/>
          </a:ln>
        </p:spPr>
        <p:txBody>
          <a:bodyPr vert="horz" wrap="square" lIns="91440" tIns="45720" rIns="91440" bIns="45720" numCol="1" anchor="t" anchorCtr="0" compatLnSpc="1"/>
          <a:lstStyle/>
          <a:p>
            <a:endParaRPr lang="zh-CN" altLang="en-US"/>
          </a:p>
        </p:txBody>
      </p:sp>
      <p:sp>
        <p:nvSpPr>
          <p:cNvPr id="13" name="标题 12"/>
          <p:cNvSpPr>
            <a:spLocks noGrp="1"/>
          </p:cNvSpPr>
          <p:nvPr userDrawn="1">
            <p:ph type="ctrTitle" hasCustomPrompt="1"/>
          </p:nvPr>
        </p:nvSpPr>
        <p:spPr>
          <a:xfrm>
            <a:off x="6384924" y="2618245"/>
            <a:ext cx="5426076" cy="1621509"/>
          </a:xfrm>
        </p:spPr>
        <p:txBody>
          <a:bodyPr anchor="b">
            <a:normAutofit/>
          </a:bodyPr>
          <a:lstStyle>
            <a:lvl1pPr marL="0" indent="0" algn="l">
              <a:buFont typeface="Arial" panose="020B0604020202020204" pitchFamily="34" charset="0"/>
              <a:buNone/>
              <a:defRPr sz="3200">
                <a:solidFill>
                  <a:schemeClr val="tx1"/>
                </a:solidFill>
              </a:defRPr>
            </a:lvl1pPr>
          </a:lstStyle>
          <a:p>
            <a:r>
              <a:rPr lang="en-US" altLang="zh-CN" dirty="0"/>
              <a:t>Conclusion</a:t>
            </a:r>
            <a:endParaRPr lang="zh-CN" altLang="en-US" dirty="0"/>
          </a:p>
        </p:txBody>
      </p:sp>
      <p:sp>
        <p:nvSpPr>
          <p:cNvPr id="15" name="文本占位符 14"/>
          <p:cNvSpPr>
            <a:spLocks noGrp="1"/>
          </p:cNvSpPr>
          <p:nvPr userDrawn="1">
            <p:ph type="body" sz="quarter" idx="18" hasCustomPrompt="1"/>
          </p:nvPr>
        </p:nvSpPr>
        <p:spPr>
          <a:xfrm>
            <a:off x="6384924" y="4924481"/>
            <a:ext cx="5426076" cy="310871"/>
          </a:xfrm>
        </p:spPr>
        <p:txBody>
          <a:bodyPr vert="horz" lIns="91440" tIns="45720" rIns="91440" bIns="45720" rtlCol="0">
            <a:normAutofit/>
          </a:bodyPr>
          <a:lstStyle>
            <a:lvl1pPr marL="0" indent="0" algn="l">
              <a:buNone/>
              <a:defRPr lang="zh-CN" altLang="en-US" sz="1500" smtClean="0">
                <a:solidFill>
                  <a:schemeClr val="tx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600" marR="0" lvl="0" indent="-228600" fontAlgn="auto">
              <a:spcAft>
                <a:spcPts val="0"/>
              </a:spcAft>
              <a:buClrTx/>
              <a:buSzTx/>
            </a:pPr>
            <a:r>
              <a:rPr lang="en-US" altLang="zh-CN" dirty="0"/>
              <a:t>Data</a:t>
            </a:r>
          </a:p>
        </p:txBody>
      </p:sp>
      <p:sp>
        <p:nvSpPr>
          <p:cNvPr id="6" name="文本占位符 5"/>
          <p:cNvSpPr>
            <a:spLocks noGrp="1"/>
          </p:cNvSpPr>
          <p:nvPr userDrawn="1">
            <p:ph type="body" sz="quarter" idx="10" hasCustomPrompt="1"/>
          </p:nvPr>
        </p:nvSpPr>
        <p:spPr>
          <a:xfrm>
            <a:off x="6384925" y="4628210"/>
            <a:ext cx="5426076" cy="296271"/>
          </a:xfrm>
        </p:spPr>
        <p:txBody>
          <a:bodyPr vert="horz" anchor="ctr">
            <a:noAutofit/>
          </a:bodyPr>
          <a:lstStyle>
            <a:lvl1pPr marL="0" indent="0" algn="l">
              <a:buNone/>
              <a:defRPr sz="15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Signature</a:t>
            </a:r>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9924" y="1"/>
            <a:ext cx="10850563" cy="1028699"/>
          </a:xfrm>
          <a:prstGeom prst="rect">
            <a:avLst/>
          </a:prstGeom>
        </p:spPr>
        <p:txBody>
          <a:bodyPr vert="horz" lIns="91440" tIns="45720" rIns="91440" bIns="45720" rtlCol="0" anchor="b">
            <a:normAutofit/>
          </a:bodyPr>
          <a:lstStyle/>
          <a:p>
            <a:r>
              <a:rPr lang="en-US" altLang="zh-CN" dirty="0"/>
              <a:t>Click to edit Master title style</a:t>
            </a:r>
            <a:endParaRPr lang="zh-CN" altLang="en-US" dirty="0"/>
          </a:p>
        </p:txBody>
      </p:sp>
      <p:sp>
        <p:nvSpPr>
          <p:cNvPr id="3" name="文本占位符 2"/>
          <p:cNvSpPr>
            <a:spLocks noGrp="1"/>
          </p:cNvSpPr>
          <p:nvPr>
            <p:ph type="body" idx="1"/>
          </p:nvPr>
        </p:nvSpPr>
        <p:spPr>
          <a:xfrm>
            <a:off x="669924" y="1123950"/>
            <a:ext cx="10850563" cy="50196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zh-CN" altLang="en-US" dirty="0"/>
          </a:p>
        </p:txBody>
      </p:sp>
      <p:sp>
        <p:nvSpPr>
          <p:cNvPr id="8" name="日期占位符 7"/>
          <p:cNvSpPr>
            <a:spLocks noGrp="1"/>
          </p:cNvSpPr>
          <p:nvPr>
            <p:ph type="dt" sz="half" idx="2"/>
          </p:nvPr>
        </p:nvSpPr>
        <p:spPr>
          <a:xfrm>
            <a:off x="5401732" y="6240463"/>
            <a:ext cx="1388536" cy="206381"/>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fld id="{6489D9C7-5DC6-4263-87FF-7C99F6FB63C3}" type="datetime1">
              <a:rPr lang="zh-CN" altLang="en-US" smtClean="0"/>
              <a:t>2024/4/19</a:t>
            </a:fld>
            <a:endParaRPr lang="zh-CN" altLang="en-US"/>
          </a:p>
        </p:txBody>
      </p:sp>
      <p:sp>
        <p:nvSpPr>
          <p:cNvPr id="9" name="页脚占位符 8"/>
          <p:cNvSpPr>
            <a:spLocks noGrp="1"/>
          </p:cNvSpPr>
          <p:nvPr>
            <p:ph type="ftr" sz="quarter" idx="3"/>
          </p:nvPr>
        </p:nvSpPr>
        <p:spPr>
          <a:xfrm>
            <a:off x="669924" y="6240463"/>
            <a:ext cx="4140201" cy="206381"/>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en-US" altLang="zh-CN" dirty="0"/>
              <a:t>OfficePLUS</a:t>
            </a:r>
            <a:endParaRPr lang="zh-CN" altLang="en-US" dirty="0"/>
          </a:p>
        </p:txBody>
      </p:sp>
      <p:sp>
        <p:nvSpPr>
          <p:cNvPr id="10" name="灯片编号占位符 9"/>
          <p:cNvSpPr>
            <a:spLocks noGrp="1"/>
          </p:cNvSpPr>
          <p:nvPr>
            <p:ph type="sldNum" sz="quarter" idx="4"/>
          </p:nvPr>
        </p:nvSpPr>
        <p:spPr>
          <a:xfrm>
            <a:off x="8610599" y="6240463"/>
            <a:ext cx="2909888" cy="206381"/>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fld id="{5DD3DB80-B894-403A-B48E-6FDC1A72010E}"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hemeOverride" Target="../theme/themeOverride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themeOverride" Target="../theme/themeOverride6.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tags" Target="../tags/tag21.xml"/><Relationship Id="rId1" Type="http://schemas.openxmlformats.org/officeDocument/2006/relationships/themeOverride" Target="../theme/themeOverride7.xml"/><Relationship Id="rId6" Type="http://schemas.openxmlformats.org/officeDocument/2006/relationships/image" Target="../media/image13.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image" Target="../media/image2.png"/><Relationship Id="rId2" Type="http://schemas.openxmlformats.org/officeDocument/2006/relationships/tags" Target="../tags/tag3.xml"/><Relationship Id="rId16" Type="http://schemas.openxmlformats.org/officeDocument/2006/relationships/slideLayout" Target="../slideLayouts/slideLayout3.xml"/><Relationship Id="rId1" Type="http://schemas.openxmlformats.org/officeDocument/2006/relationships/themeOverride" Target="../theme/themeOverride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themeOverride" Target="../theme/themeOverride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hemeOverride" Target="../theme/themeOverride4.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themeOverride" Target="../theme/themeOverride5.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对象 2"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9525" imgH="9525" progId="TCLayout.ActiveDocument.1">
                  <p:embed/>
                </p:oleObj>
              </mc:Choice>
              <mc:Fallback>
                <p:oleObj name="think-cell Slide" r:id="rId4" imgW="9525" imgH="9525" progId="TCLayout.ActiveDocument.1">
                  <p:embed/>
                  <p:pic>
                    <p:nvPicPr>
                      <p:cNvPr id="0" name="图片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矩形 3"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altLang="zh-CN" sz="4000" b="1" dirty="0">
              <a:cs typeface="+mn-ea"/>
              <a:sym typeface="+mn-lt"/>
            </a:endParaRPr>
          </a:p>
        </p:txBody>
      </p:sp>
      <p:sp>
        <p:nvSpPr>
          <p:cNvPr id="5" name="副标题 4"/>
          <p:cNvSpPr>
            <a:spLocks noGrp="1"/>
          </p:cNvSpPr>
          <p:nvPr>
            <p:ph type="subTitle" idx="1"/>
          </p:nvPr>
        </p:nvSpPr>
        <p:spPr>
          <a:xfrm>
            <a:off x="780175" y="3674379"/>
            <a:ext cx="5315825" cy="1009054"/>
          </a:xfrm>
        </p:spPr>
        <p:txBody>
          <a:bodyPr>
            <a:normAutofit/>
          </a:bodyPr>
          <a:lstStyle/>
          <a:p>
            <a:r>
              <a:rPr lang="zh-CN" altLang="en-US" dirty="0">
                <a:cs typeface="+mn-ea"/>
                <a:sym typeface="+mn-lt"/>
              </a:rPr>
              <a:t>                  </a:t>
            </a:r>
            <a:r>
              <a:rPr lang="en-US" altLang="zh-CN" sz="1600" dirty="0">
                <a:cs typeface="+mn-ea"/>
                <a:sym typeface="+mn-lt"/>
              </a:rPr>
              <a:t>—</a:t>
            </a:r>
            <a:r>
              <a:rPr lang="zh-CN" altLang="en-US" sz="1600" dirty="0">
                <a:latin typeface="+mn-ea"/>
                <a:cs typeface="+mn-ea"/>
                <a:sym typeface="+mn-lt"/>
              </a:rPr>
              <a:t>之异病同治</a:t>
            </a:r>
          </a:p>
          <a:p>
            <a:r>
              <a:rPr lang="zh-CN" altLang="en-US" sz="1600" dirty="0">
                <a:latin typeface="+mn-ea"/>
                <a:cs typeface="+mn-ea"/>
                <a:sym typeface="+mn-lt"/>
              </a:rPr>
              <a:t>- Treating Different Diseases with the </a:t>
            </a:r>
            <a:r>
              <a:rPr lang="en-US" altLang="zh-CN" sz="1600" dirty="0">
                <a:latin typeface="+mn-ea"/>
                <a:cs typeface="+mn-ea"/>
                <a:sym typeface="+mn-lt"/>
              </a:rPr>
              <a:t>S</a:t>
            </a:r>
            <a:r>
              <a:rPr lang="zh-CN" altLang="en-US" sz="1600" dirty="0">
                <a:latin typeface="+mn-ea"/>
                <a:cs typeface="+mn-ea"/>
                <a:sym typeface="+mn-lt"/>
              </a:rPr>
              <a:t>ame </a:t>
            </a:r>
            <a:r>
              <a:rPr lang="en-US" altLang="zh-CN" sz="1600" dirty="0">
                <a:latin typeface="+mn-ea"/>
                <a:cs typeface="+mn-ea"/>
                <a:sym typeface="+mn-lt"/>
              </a:rPr>
              <a:t>M</a:t>
            </a:r>
            <a:r>
              <a:rPr lang="zh-CN" altLang="en-US" sz="1600" dirty="0">
                <a:latin typeface="+mn-ea"/>
                <a:cs typeface="+mn-ea"/>
                <a:sym typeface="+mn-lt"/>
              </a:rPr>
              <a:t>ethod</a:t>
            </a:r>
            <a:br>
              <a:rPr lang="zh-CN" altLang="en-US" sz="1600" dirty="0">
                <a:latin typeface="+mn-ea"/>
                <a:cs typeface="+mn-ea"/>
                <a:sym typeface="+mn-lt"/>
              </a:rPr>
            </a:br>
            <a:endParaRPr lang="en-US" altLang="zh-CN" sz="1600" dirty="0">
              <a:latin typeface="+mn-ea"/>
              <a:cs typeface="+mn-ea"/>
              <a:sym typeface="+mn-lt"/>
            </a:endParaRPr>
          </a:p>
        </p:txBody>
      </p:sp>
      <p:sp>
        <p:nvSpPr>
          <p:cNvPr id="6" name="标题 5"/>
          <p:cNvSpPr>
            <a:spLocks noGrp="1"/>
          </p:cNvSpPr>
          <p:nvPr>
            <p:ph type="ctrTitle"/>
          </p:nvPr>
        </p:nvSpPr>
        <p:spPr>
          <a:xfrm>
            <a:off x="669924" y="2811164"/>
            <a:ext cx="5426076" cy="737709"/>
          </a:xfrm>
        </p:spPr>
        <p:txBody>
          <a:bodyPr>
            <a:normAutofit fontScale="90000"/>
          </a:bodyPr>
          <a:lstStyle/>
          <a:p>
            <a:r>
              <a:rPr lang="zh-CN" altLang="en-US" sz="2000" dirty="0">
                <a:latin typeface="+mn-lt"/>
                <a:ea typeface="+mn-ea"/>
                <a:cs typeface="+mn-ea"/>
                <a:sym typeface="+mn-lt"/>
              </a:rPr>
              <a:t>非遗绮针</a:t>
            </a:r>
            <a:r>
              <a:rPr lang="en-US" altLang="zh-CN" sz="2000" dirty="0">
                <a:latin typeface="+mn-lt"/>
                <a:ea typeface="+mn-ea"/>
                <a:cs typeface="+mn-ea"/>
                <a:sym typeface="+mn-lt"/>
              </a:rPr>
              <a:t>7</a:t>
            </a:r>
            <a:r>
              <a:rPr lang="zh-CN" altLang="en-US" sz="2000" dirty="0">
                <a:latin typeface="+mn-lt"/>
                <a:ea typeface="+mn-ea"/>
                <a:cs typeface="+mn-ea"/>
                <a:sym typeface="+mn-lt"/>
              </a:rPr>
              <a:t>疗</a:t>
            </a:r>
            <a:br>
              <a:rPr lang="zh-CN" altLang="en-US" sz="2000" dirty="0">
                <a:latin typeface="+mn-lt"/>
                <a:ea typeface="+mn-ea"/>
                <a:cs typeface="+mn-ea"/>
                <a:sym typeface="+mn-lt"/>
              </a:rPr>
            </a:br>
            <a:r>
              <a:rPr lang="zh-CN" altLang="en-US" sz="2000" dirty="0">
                <a:latin typeface="+mn-lt"/>
                <a:ea typeface="+mn-ea"/>
                <a:cs typeface="+mn-ea"/>
                <a:sym typeface="+mn-lt"/>
              </a:rPr>
              <a:t>Intangible Heritage 7 Therapy with Beautiful Needles </a:t>
            </a:r>
          </a:p>
        </p:txBody>
      </p:sp>
      <p:sp>
        <p:nvSpPr>
          <p:cNvPr id="14" name="文本框 13"/>
          <p:cNvSpPr txBox="1"/>
          <p:nvPr/>
        </p:nvSpPr>
        <p:spPr>
          <a:xfrm>
            <a:off x="669924" y="5774314"/>
            <a:ext cx="2060575" cy="2691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ltLang="en-US" sz="1000" dirty="0">
              <a:solidFill>
                <a:schemeClr val="bg1">
                  <a:lumMod val="50000"/>
                  <a:alpha val="50000"/>
                </a:schemeClr>
              </a:solidFill>
              <a:cs typeface="+mn-ea"/>
              <a:sym typeface="+mn-lt"/>
            </a:endParaRPr>
          </a:p>
        </p:txBody>
      </p:sp>
      <p:sp>
        <p:nvSpPr>
          <p:cNvPr id="15" name="文本框 14"/>
          <p:cNvSpPr txBox="1"/>
          <p:nvPr/>
        </p:nvSpPr>
        <p:spPr>
          <a:xfrm>
            <a:off x="669924" y="5889943"/>
            <a:ext cx="2719452" cy="2968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700" b="1" dirty="0">
                <a:solidFill>
                  <a:schemeClr val="bg1">
                    <a:lumMod val="50000"/>
                    <a:alpha val="50000"/>
                  </a:schemeClr>
                </a:solidFill>
                <a:cs typeface="+mn-ea"/>
                <a:sym typeface="+mn-lt"/>
              </a:rPr>
              <a:t>主讲人：王卓倬</a:t>
            </a:r>
          </a:p>
          <a:p>
            <a:pPr marL="0" indent="0">
              <a:buNone/>
            </a:pPr>
            <a:r>
              <a:rPr lang="zh-CN" altLang="en-US" sz="700" b="1" dirty="0">
                <a:solidFill>
                  <a:schemeClr val="bg1">
                    <a:lumMod val="50000"/>
                    <a:alpha val="50000"/>
                  </a:schemeClr>
                </a:solidFill>
                <a:cs typeface="+mn-ea"/>
                <a:sym typeface="+mn-lt"/>
              </a:rPr>
              <a:t>Speaker: Wang Zhuozhuo</a:t>
            </a:r>
          </a:p>
        </p:txBody>
      </p:sp>
      <p:sp>
        <p:nvSpPr>
          <p:cNvPr id="7" name="文本框 6"/>
          <p:cNvSpPr txBox="1"/>
          <p:nvPr/>
        </p:nvSpPr>
        <p:spPr>
          <a:xfrm>
            <a:off x="780414" y="5011356"/>
            <a:ext cx="7649857" cy="550545"/>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CN" altLang="en-US" sz="800" b="0" i="0" u="none" strike="noStrike" kern="1200" cap="none" spc="0" normalizeH="0" baseline="0" noProof="0" dirty="0">
                <a:ln>
                  <a:noFill/>
                </a:ln>
                <a:solidFill>
                  <a:srgbClr val="2F2F2F"/>
                </a:solidFill>
                <a:effectLst/>
                <a:uLnTx/>
                <a:uFillTx/>
                <a:latin typeface="+mn-ea"/>
                <a:cs typeface="+mn-cs"/>
              </a:rPr>
              <a:t>绮针</a:t>
            </a:r>
            <a:r>
              <a:rPr kumimoji="0" lang="en-US" altLang="zh-CN" sz="800" b="0" i="0" u="none" strike="noStrike" kern="1200" cap="none" spc="0" normalizeH="0" baseline="0" noProof="0" dirty="0">
                <a:ln>
                  <a:noFill/>
                </a:ln>
                <a:solidFill>
                  <a:srgbClr val="2F2F2F"/>
                </a:solidFill>
                <a:effectLst/>
                <a:uLnTx/>
                <a:uFillTx/>
                <a:latin typeface="+mn-ea"/>
                <a:cs typeface="+mn-cs"/>
              </a:rPr>
              <a:t>7</a:t>
            </a:r>
            <a:r>
              <a:rPr kumimoji="0" lang="zh-CN" altLang="en-US" sz="800" b="0" i="0" u="none" strike="noStrike" kern="1200" cap="none" spc="0" normalizeH="0" baseline="0" noProof="0" dirty="0">
                <a:ln>
                  <a:noFill/>
                </a:ln>
                <a:solidFill>
                  <a:srgbClr val="2F2F2F"/>
                </a:solidFill>
                <a:effectLst/>
                <a:uLnTx/>
                <a:uFillTx/>
                <a:latin typeface="+mn-ea"/>
                <a:cs typeface="+mn-cs"/>
              </a:rPr>
              <a:t>疗品牌与著作人王卓倬</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CN" altLang="en-US" sz="800" b="0" i="0" u="none" strike="noStrike" kern="1200" cap="none" spc="0" normalizeH="0" baseline="0" noProof="0" dirty="0">
                <a:ln>
                  <a:noFill/>
                </a:ln>
                <a:solidFill>
                  <a:srgbClr val="2F2F2F"/>
                </a:solidFill>
                <a:effectLst/>
                <a:uLnTx/>
                <a:uFillTx/>
                <a:latin typeface="+mn-ea"/>
                <a:cs typeface="+mn-cs"/>
              </a:rPr>
              <a:t>Wang Zhuozhuo, Founder and Author of 7 Therapy with Beautiful Needles </a:t>
            </a:r>
            <a:br>
              <a:rPr kumimoji="0" lang="zh-CN" altLang="en-US" sz="800" b="0" i="0" u="none" strike="noStrike" kern="1200" cap="none" spc="0" normalizeH="0" baseline="0" noProof="0" dirty="0">
                <a:ln>
                  <a:noFill/>
                </a:ln>
                <a:solidFill>
                  <a:srgbClr val="2F2F2F"/>
                </a:solidFill>
                <a:effectLst/>
                <a:uLnTx/>
                <a:uFillTx/>
                <a:latin typeface="+mn-ea"/>
                <a:cs typeface="+mn-cs"/>
              </a:rPr>
            </a:br>
            <a:endParaRPr kumimoji="0" lang="zh-CN" altLang="en-US" sz="800" b="0" i="0" u="none" strike="noStrike" kern="1200" cap="none" spc="0" normalizeH="0" baseline="0" noProof="0" dirty="0">
              <a:ln>
                <a:noFill/>
              </a:ln>
              <a:solidFill>
                <a:srgbClr val="2F2F2F"/>
              </a:solidFill>
              <a:effectLst/>
              <a:uLnTx/>
              <a:uFillTx/>
              <a:latin typeface="+mn-ea"/>
              <a:cs typeface="+mn-cs"/>
            </a:endParaRPr>
          </a:p>
        </p:txBody>
      </p:sp>
      <p:pic>
        <p:nvPicPr>
          <p:cNvPr id="8" name="图片 7"/>
          <p:cNvPicPr>
            <a:picLocks noChangeAspect="1"/>
          </p:cNvPicPr>
          <p:nvPr/>
        </p:nvPicPr>
        <p:blipFill>
          <a:blip r:embed="rId6"/>
          <a:stretch>
            <a:fillRect/>
          </a:stretch>
        </p:blipFill>
        <p:spPr>
          <a:xfrm>
            <a:off x="476933" y="453123"/>
            <a:ext cx="735992" cy="736485"/>
          </a:xfrm>
          <a:prstGeom prst="rect">
            <a:avLst/>
          </a:prstGeom>
        </p:spPr>
      </p:pic>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0" lang="zh-CN" altLang="en-US" sz="1800" b="1" i="0" u="none" strike="noStrike" kern="1200" cap="none" spc="0" normalizeH="0" baseline="0" noProof="0" dirty="0">
                <a:ln>
                  <a:noFill/>
                </a:ln>
                <a:solidFill>
                  <a:srgbClr val="2F2F2F"/>
                </a:solidFill>
                <a:effectLst/>
                <a:uLnTx/>
                <a:uFillTx/>
                <a:latin typeface="微软雅黑" panose="020B0503020204020204" charset="-122"/>
                <a:ea typeface="微软雅黑" panose="020B0503020204020204" charset="-122"/>
                <a:cs typeface="+mj-cs"/>
              </a:rPr>
              <a:t>绮针与阴阳、平衡的关系</a:t>
            </a:r>
            <a:br>
              <a:rPr kumimoji="0" lang="zh-CN" altLang="en-US" sz="1800" b="1" i="0" u="none" strike="noStrike" kern="1200" cap="none" spc="0" normalizeH="0" baseline="0" noProof="0" dirty="0">
                <a:ln>
                  <a:noFill/>
                </a:ln>
                <a:solidFill>
                  <a:srgbClr val="2F2F2F"/>
                </a:solidFill>
                <a:effectLst/>
                <a:uLnTx/>
                <a:uFillTx/>
                <a:latin typeface="微软雅黑" panose="020B0503020204020204" charset="-122"/>
                <a:ea typeface="微软雅黑" panose="020B0503020204020204" charset="-122"/>
                <a:cs typeface="+mj-cs"/>
              </a:rPr>
            </a:br>
            <a:r>
              <a:rPr kumimoji="0" sz="1800" b="1" i="0" u="none" strike="noStrike" kern="1200" cap="none" spc="0" normalizeH="0" baseline="0" noProof="0" dirty="0">
                <a:ln>
                  <a:noFill/>
                </a:ln>
                <a:solidFill>
                  <a:srgbClr val="2F2F2F"/>
                </a:solidFill>
                <a:effectLst/>
                <a:uLnTx/>
                <a:uFillTx/>
                <a:latin typeface="微软雅黑" panose="020B0503020204020204" charset="-122"/>
                <a:ea typeface="微软雅黑" panose="020B0503020204020204" charset="-122"/>
                <a:cs typeface="+mj-cs"/>
              </a:rPr>
              <a:t>Relationship to Yin and Yang and Balance of 7 Therapy with Beautiful Needles</a:t>
            </a:r>
          </a:p>
        </p:txBody>
      </p:sp>
      <p:sp>
        <p:nvSpPr>
          <p:cNvPr id="3" name="页脚占位符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a:ln>
                  <a:noFill/>
                </a:ln>
                <a:solidFill>
                  <a:srgbClr val="000000">
                    <a:lumMod val="50000"/>
                    <a:lumOff val="50000"/>
                  </a:srgbClr>
                </a:solidFill>
                <a:effectLst/>
                <a:uLnTx/>
                <a:uFillTx/>
                <a:latin typeface="Arial" panose="020B0604020202020204"/>
                <a:ea typeface="微软雅黑" panose="020B0503020204020204" charset="-122"/>
                <a:cs typeface="+mn-cs"/>
              </a:rPr>
              <a:t>OfficePLUS</a:t>
            </a:r>
            <a:endParaRPr kumimoji="0" lang="zh-CN" altLang="en-US"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微软雅黑" panose="020B050302020402020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DD3DB80-B894-403A-B48E-6FDC1A72010E}" type="slidenum">
              <a:rPr kumimoji="0" lang="zh-CN" altLang="en-US" sz="1000" b="0" i="0" u="none" strike="noStrike" kern="1200" cap="none" spc="0" normalizeH="0" baseline="0" noProof="0" smtClean="0">
                <a:ln>
                  <a:noFill/>
                </a:ln>
                <a:solidFill>
                  <a:srgbClr val="000000">
                    <a:lumMod val="50000"/>
                    <a:lumOff val="50000"/>
                  </a:srgbClr>
                </a:solidFill>
                <a:effectLst/>
                <a:uLnTx/>
                <a:uFillTx/>
                <a:latin typeface="Arial" panose="020B0604020202020204"/>
                <a:ea typeface="微软雅黑" panose="020B0503020204020204" charset="-122"/>
                <a:cs typeface="+mn-cs"/>
              </a:rPr>
              <a:t>10</a:t>
            </a:fld>
            <a:endParaRPr kumimoji="0" lang="zh-CN" altLang="en-US" sz="1000" b="0" i="0" u="none" strike="noStrike" kern="1200" cap="none" spc="0" normalizeH="0" baseline="0" noProof="0">
              <a:ln>
                <a:noFill/>
              </a:ln>
              <a:solidFill>
                <a:srgbClr val="000000">
                  <a:lumMod val="50000"/>
                  <a:lumOff val="50000"/>
                </a:srgbClr>
              </a:solidFill>
              <a:effectLst/>
              <a:uLnTx/>
              <a:uFillTx/>
              <a:latin typeface="Arial" panose="020B0604020202020204"/>
              <a:ea typeface="微软雅黑" panose="020B0503020204020204" charset="-122"/>
              <a:cs typeface="+mn-cs"/>
            </a:endParaRPr>
          </a:p>
        </p:txBody>
      </p:sp>
      <p:sp>
        <p:nvSpPr>
          <p:cNvPr id="6" name="文本框 5"/>
          <p:cNvSpPr txBox="1"/>
          <p:nvPr/>
        </p:nvSpPr>
        <p:spPr>
          <a:xfrm>
            <a:off x="1082181" y="2021747"/>
            <a:ext cx="5419288" cy="3430905"/>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Char char=""/>
              <a:defRPr/>
            </a:pPr>
            <a:r>
              <a:rPr kumimoji="0" lang="zh-CN" altLang="en-US" sz="12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素问</a:t>
            </a:r>
            <a:r>
              <a:rPr kumimoji="0" lang="en-US" altLang="zh-CN" sz="12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a:t>
            </a:r>
            <a:r>
              <a:rPr kumimoji="0" lang="zh-CN" altLang="en-US" sz="12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金匮真言论篇第四有云：“夫言人之阴阳，则外为阳，内为阴。言人身之阴阳，则背为阳，腹为阴。”</a:t>
            </a:r>
            <a:endParaRPr kumimoji="0" lang="en-US" altLang="zh-CN" sz="12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Char char=""/>
              <a:defRPr/>
            </a:pPr>
            <a:r>
              <a:rPr kumimoji="0" lang="zh-CN" altLang="zh-CN" sz="1200" b="0" i="0" u="none" strike="noStrike" kern="100" cap="none" spc="0" normalizeH="0" baseline="0" noProof="0" dirty="0">
                <a:ln>
                  <a:noFill/>
                </a:ln>
                <a:solidFill>
                  <a:srgbClr val="2F2F2F"/>
                </a:solidFill>
                <a:effectLst/>
                <a:uLnTx/>
                <a:uFillTx/>
                <a:latin typeface="微软雅黑" panose="020B0503020204020204" charset="-122"/>
                <a:ea typeface="微软雅黑" panose="020B0503020204020204" charset="-122"/>
                <a:cs typeface="Times New Roman" panose="02020603050405020304" pitchFamily="18" charset="0"/>
              </a:rPr>
              <a:t>又《灵枢·寿夭刚柔》曰：“是故内有阴阳，外亦有阴阳。在内者，五脏为阴，六腑为阳；在外者，筋骨为阴，皮肤为阳。</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Char char=""/>
              <a:defRPr/>
            </a:pPr>
            <a:r>
              <a:rPr kumimoji="0" lang="zh-CN" altLang="zh-CN" sz="1200" b="0" i="0" u="none" strike="noStrike" kern="100" cap="none" spc="0" normalizeH="0" baseline="0" noProof="0" dirty="0">
                <a:ln>
                  <a:noFill/>
                </a:ln>
                <a:solidFill>
                  <a:srgbClr val="2F2F2F"/>
                </a:solidFill>
                <a:effectLst/>
                <a:uLnTx/>
                <a:uFillTx/>
                <a:latin typeface="微软雅黑" panose="020B0503020204020204" charset="-122"/>
                <a:ea typeface="微软雅黑" panose="020B0503020204020204" charset="-122"/>
                <a:cs typeface="Times New Roman" panose="02020603050405020304" pitchFamily="18" charset="0"/>
              </a:rPr>
              <a:t>In the </a:t>
            </a:r>
            <a:r>
              <a:rPr kumimoji="0" lang="zh-CN" altLang="zh-CN" sz="1200" b="0" i="1" u="none" strike="noStrike" kern="100" cap="none" spc="0" normalizeH="0" baseline="0" noProof="0" dirty="0">
                <a:ln>
                  <a:noFill/>
                </a:ln>
                <a:solidFill>
                  <a:srgbClr val="2F2F2F"/>
                </a:solidFill>
                <a:effectLst/>
                <a:uLnTx/>
                <a:uFillTx/>
                <a:latin typeface="微软雅黑" panose="020B0503020204020204" charset="-122"/>
                <a:ea typeface="微软雅黑" panose="020B0503020204020204" charset="-122"/>
                <a:cs typeface="Times New Roman" panose="02020603050405020304" pitchFamily="18" charset="0"/>
              </a:rPr>
              <a:t>Suwen</a:t>
            </a:r>
            <a:r>
              <a:rPr kumimoji="0" lang="zh-CN" altLang="zh-CN" sz="1200" b="0" i="0" u="none" strike="noStrike" kern="100" cap="none" spc="0" normalizeH="0" baseline="0" noProof="0" dirty="0">
                <a:ln>
                  <a:noFill/>
                </a:ln>
                <a:solidFill>
                  <a:srgbClr val="2F2F2F"/>
                </a:solidFill>
                <a:effectLst/>
                <a:uLnTx/>
                <a:uFillTx/>
                <a:latin typeface="微软雅黑" panose="020B0503020204020204" charset="-122"/>
                <a:ea typeface="微软雅黑" panose="020B0503020204020204" charset="-122"/>
                <a:cs typeface="Times New Roman" panose="02020603050405020304" pitchFamily="18" charset="0"/>
              </a:rPr>
              <a:t> (Simple Questions), the fourth chapter </a:t>
            </a:r>
            <a:r>
              <a:rPr kumimoji="0" lang="zh-CN" altLang="zh-CN" sz="1200" b="0" i="1" u="none" strike="noStrike" kern="100" cap="none" spc="0" normalizeH="0" baseline="0" noProof="0" dirty="0">
                <a:ln>
                  <a:noFill/>
                </a:ln>
                <a:solidFill>
                  <a:srgbClr val="2F2F2F"/>
                </a:solidFill>
                <a:effectLst/>
                <a:uLnTx/>
                <a:uFillTx/>
                <a:latin typeface="微软雅黑" panose="020B0503020204020204" charset="-122"/>
                <a:ea typeface="微软雅黑" panose="020B0503020204020204" charset="-122"/>
                <a:cs typeface="Times New Roman" panose="02020603050405020304" pitchFamily="18" charset="0"/>
              </a:rPr>
              <a:t>Jinkui Zhenlun</a:t>
            </a:r>
            <a:r>
              <a:rPr kumimoji="0" lang="zh-CN" altLang="zh-CN" sz="1200" b="0" i="0" u="none" strike="noStrike" kern="100" cap="none" spc="0" normalizeH="0" baseline="0" noProof="0" dirty="0">
                <a:ln>
                  <a:noFill/>
                </a:ln>
                <a:solidFill>
                  <a:srgbClr val="2F2F2F"/>
                </a:solidFill>
                <a:effectLst/>
                <a:uLnTx/>
                <a:uFillTx/>
                <a:latin typeface="微软雅黑" panose="020B0503020204020204" charset="-122"/>
                <a:ea typeface="微软雅黑" panose="020B0503020204020204" charset="-122"/>
                <a:cs typeface="Times New Roman" panose="02020603050405020304" pitchFamily="18" charset="0"/>
              </a:rPr>
              <a:t> (The True Discourse of the Golden Casket), it is stated: 'When speaking of the Yin and Yang of a person, the exterior is considered Yang, and the interior is considered Yin. When speaking of the Yin and Yang within the body, the back is Yang, and the abdomen is Yin.'</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Char char=""/>
              <a:defRPr/>
            </a:pPr>
            <a:r>
              <a:rPr kumimoji="0" lang="zh-CN" altLang="en-US" sz="12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Furthermore, in </a:t>
            </a:r>
            <a:r>
              <a:rPr kumimoji="0" lang="zh-CN" altLang="en-US" sz="1200" b="0" i="1"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Lingshu</a:t>
            </a:r>
            <a:r>
              <a:rPr kumimoji="0" lang="zh-CN" altLang="en-US" sz="12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 (The Spiritual Pivot), the chapter </a:t>
            </a:r>
            <a:r>
              <a:rPr kumimoji="0" lang="zh-CN" altLang="en-US" sz="1200" b="0" i="1"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Shou</a:t>
            </a:r>
            <a:r>
              <a:rPr kumimoji="0" lang="en-US" altLang="zh-CN" sz="1200" b="0" i="1"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y</a:t>
            </a:r>
            <a:r>
              <a:rPr kumimoji="0" lang="zh-CN" altLang="en-US" sz="1200" b="0" i="1"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ao Gangrou</a:t>
            </a:r>
            <a:r>
              <a:rPr kumimoji="0" lang="zh-CN" altLang="en-US" sz="12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 (Longevity, Short Life, Rigidity, and Softness), it is said: 'Therefore, there is Yin and Yang within, and there is also Yin and Yang without. Internally, the five zang organs are Yin, and the six fu organs are Yang; externally, the bones and sinews are Yin, and the skin is Yang. </a:t>
            </a:r>
            <a:endParaRPr kumimoji="0" lang="en-US" altLang="zh-CN" sz="12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p:txBody>
      </p:sp>
      <p:pic>
        <p:nvPicPr>
          <p:cNvPr id="7" name="图片 6"/>
          <p:cNvPicPr>
            <a:picLocks noChangeAspect="1"/>
          </p:cNvPicPr>
          <p:nvPr/>
        </p:nvPicPr>
        <p:blipFill>
          <a:blip r:embed="rId2"/>
          <a:stretch>
            <a:fillRect/>
          </a:stretch>
        </p:blipFill>
        <p:spPr>
          <a:xfrm>
            <a:off x="6810750" y="1748327"/>
            <a:ext cx="4553317" cy="3352735"/>
          </a:xfrm>
          <a:prstGeom prst="rect">
            <a:avLst/>
          </a:prstGeom>
        </p:spPr>
      </p:pic>
      <p:pic>
        <p:nvPicPr>
          <p:cNvPr id="8" name="图片 7"/>
          <p:cNvPicPr>
            <a:picLocks noChangeAspect="1"/>
          </p:cNvPicPr>
          <p:nvPr/>
        </p:nvPicPr>
        <p:blipFill>
          <a:blip r:embed="rId3"/>
          <a:stretch>
            <a:fillRect/>
          </a:stretch>
        </p:blipFill>
        <p:spPr>
          <a:xfrm>
            <a:off x="476933" y="453123"/>
            <a:ext cx="735992" cy="736485"/>
          </a:xfrm>
          <a:prstGeom prst="rect">
            <a:avLst/>
          </a:prstGeom>
        </p:spPr>
      </p:pic>
      <p:sp>
        <p:nvSpPr>
          <p:cNvPr id="5" name="文本框 4"/>
          <p:cNvSpPr txBox="1"/>
          <p:nvPr/>
        </p:nvSpPr>
        <p:spPr>
          <a:xfrm>
            <a:off x="4064000" y="3245400"/>
            <a:ext cx="4064000" cy="384810"/>
          </a:xfrm>
          <a:prstGeom prst="rect">
            <a:avLst/>
          </a:prstGeom>
        </p:spPr>
        <p:txBody>
          <a:bodyPr>
            <a:spAutoFit/>
            <a:extLst>
              <a:ext uri="{4A0BC546-FE56-4ADE-93B0-CB8AF2F6F144}">
                <wpsdc:textFrameExt xmlns:wpsdc="http://www.wps.cn/officeDocument/2022/drawingmlCustomData" xmlns="" type="text"/>
              </a:ext>
            </a:extLst>
          </a:bodyPr>
          <a:lstStyle/>
          <a:p>
            <a:pPr algn="l"/>
            <a:endParaRPr lang="zh-CN" altLang="en-US" sz="1800">
              <a:latin typeface="Arial" panose="020B0604020202020204" pitchFamily="34" charset="0"/>
              <a:ea typeface="微软雅黑" panose="020B0503020204020204" charset="-122"/>
            </a:endParaRPr>
          </a:p>
        </p:txBody>
      </p:sp>
      <p:sp>
        <p:nvSpPr>
          <p:cNvPr id="9" name="文本框 8"/>
          <p:cNvSpPr txBox="1"/>
          <p:nvPr/>
        </p:nvSpPr>
        <p:spPr>
          <a:xfrm>
            <a:off x="6475751" y="3154567"/>
            <a:ext cx="5044736" cy="338554"/>
          </a:xfrm>
          <a:prstGeom prst="rect">
            <a:avLst/>
          </a:prstGeom>
          <a:noFill/>
        </p:spPr>
        <p:txBody>
          <a:bodyPr wrap="square" rtlCol="0">
            <a:spAutoFit/>
          </a:bodyPr>
          <a:lstStyle/>
          <a:p>
            <a:r>
              <a:rPr lang="zh-CN" altLang="en-US" sz="1600" dirty="0"/>
              <a:t>Outer Yang  Rear Yang          </a:t>
            </a:r>
            <a:r>
              <a:rPr lang="zh-CN" altLang="en-US" sz="1600" dirty="0">
                <a:sym typeface="+mn-ea"/>
              </a:rPr>
              <a:t>Inner Yin Front Yin</a:t>
            </a:r>
          </a:p>
        </p:txBody>
      </p:sp>
      <p:sp>
        <p:nvSpPr>
          <p:cNvPr id="10" name="文本框 9">
            <a:extLst>
              <a:ext uri="{FF2B5EF4-FFF2-40B4-BE49-F238E27FC236}">
                <a16:creationId xmlns:a16="http://schemas.microsoft.com/office/drawing/2014/main" id="{8C81B421-0781-C325-9464-409CE2333334}"/>
              </a:ext>
            </a:extLst>
          </p:cNvPr>
          <p:cNvSpPr txBox="1"/>
          <p:nvPr/>
        </p:nvSpPr>
        <p:spPr>
          <a:xfrm>
            <a:off x="8324010" y="1748327"/>
            <a:ext cx="1526796" cy="369332"/>
          </a:xfrm>
          <a:prstGeom prst="rect">
            <a:avLst/>
          </a:prstGeom>
          <a:noFill/>
        </p:spPr>
        <p:txBody>
          <a:bodyPr wrap="square" rtlCol="0">
            <a:spAutoFit/>
          </a:bodyPr>
          <a:lstStyle/>
          <a:p>
            <a:r>
              <a:rPr lang="zh-CN" altLang="en-US" sz="1800" dirty="0"/>
              <a:t>Upper Yang</a:t>
            </a:r>
            <a:endParaRPr lang="zh-CN" altLang="en-US" dirty="0"/>
          </a:p>
        </p:txBody>
      </p:sp>
      <p:sp>
        <p:nvSpPr>
          <p:cNvPr id="11" name="文本框 10">
            <a:extLst>
              <a:ext uri="{FF2B5EF4-FFF2-40B4-BE49-F238E27FC236}">
                <a16:creationId xmlns:a16="http://schemas.microsoft.com/office/drawing/2014/main" id="{B25C65CE-BACF-F5B7-CEDE-90BCE6BD65DA}"/>
              </a:ext>
            </a:extLst>
          </p:cNvPr>
          <p:cNvSpPr txBox="1"/>
          <p:nvPr/>
        </p:nvSpPr>
        <p:spPr>
          <a:xfrm>
            <a:off x="10472990" y="4518092"/>
            <a:ext cx="1526796" cy="369332"/>
          </a:xfrm>
          <a:prstGeom prst="rect">
            <a:avLst/>
          </a:prstGeom>
          <a:noFill/>
        </p:spPr>
        <p:txBody>
          <a:bodyPr wrap="square" rtlCol="0">
            <a:spAutoFit/>
          </a:bodyPr>
          <a:lstStyle/>
          <a:p>
            <a:r>
              <a:rPr lang="zh-CN" altLang="en-US" sz="1800" dirty="0">
                <a:sym typeface="+mn-ea"/>
              </a:rPr>
              <a:t>Lower Yin</a:t>
            </a:r>
            <a:endParaRPr lang="zh-CN"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0" lang="zh-CN" altLang="en-US" sz="1800" b="1" i="0" u="none" strike="noStrike" kern="1200" cap="none" spc="0" normalizeH="0" baseline="0" noProof="0" dirty="0">
                <a:ln>
                  <a:noFill/>
                </a:ln>
                <a:solidFill>
                  <a:srgbClr val="2F2F2F"/>
                </a:solidFill>
                <a:effectLst/>
                <a:uLnTx/>
                <a:uFillTx/>
                <a:latin typeface="微软雅黑" panose="020B0503020204020204" charset="-122"/>
                <a:ea typeface="微软雅黑" panose="020B0503020204020204" charset="-122"/>
                <a:cs typeface="+mj-cs"/>
              </a:rPr>
              <a:t>绮针与阴阳、平衡的关系</a:t>
            </a:r>
            <a:br>
              <a:rPr kumimoji="0" lang="zh-CN" altLang="en-US" sz="1800" b="1" i="0" u="none" strike="noStrike" kern="1200" cap="none" spc="0" normalizeH="0" baseline="0" noProof="0" dirty="0">
                <a:ln>
                  <a:noFill/>
                </a:ln>
                <a:solidFill>
                  <a:srgbClr val="2F2F2F"/>
                </a:solidFill>
                <a:effectLst/>
                <a:uLnTx/>
                <a:uFillTx/>
                <a:latin typeface="微软雅黑" panose="020B0503020204020204" charset="-122"/>
                <a:ea typeface="微软雅黑" panose="020B0503020204020204" charset="-122"/>
                <a:cs typeface="+mj-cs"/>
              </a:rPr>
            </a:br>
            <a:r>
              <a:rPr kumimoji="0" sz="1800" b="1" i="0" u="none" strike="noStrike" kern="1200" cap="none" spc="0" normalizeH="0" baseline="0" noProof="0" dirty="0">
                <a:ln>
                  <a:noFill/>
                </a:ln>
                <a:solidFill>
                  <a:srgbClr val="2F2F2F"/>
                </a:solidFill>
                <a:effectLst/>
                <a:uLnTx/>
                <a:uFillTx/>
                <a:latin typeface="微软雅黑" panose="020B0503020204020204" charset="-122"/>
                <a:ea typeface="微软雅黑" panose="020B0503020204020204" charset="-122"/>
                <a:cs typeface="+mj-cs"/>
              </a:rPr>
              <a:t>Relationship to Yin and Yang and Balance of 7 Therapy with Beautiful Needles</a:t>
            </a:r>
          </a:p>
        </p:txBody>
      </p:sp>
      <p:sp>
        <p:nvSpPr>
          <p:cNvPr id="3" name="页脚占位符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a:ln>
                  <a:noFill/>
                </a:ln>
                <a:solidFill>
                  <a:srgbClr val="000000">
                    <a:lumMod val="50000"/>
                    <a:lumOff val="50000"/>
                  </a:srgbClr>
                </a:solidFill>
                <a:effectLst/>
                <a:uLnTx/>
                <a:uFillTx/>
                <a:latin typeface="Arial" panose="020B0604020202020204"/>
                <a:ea typeface="微软雅黑" panose="020B0503020204020204" charset="-122"/>
                <a:cs typeface="+mn-cs"/>
              </a:rPr>
              <a:t>OfficePLUS</a:t>
            </a:r>
            <a:endParaRPr kumimoji="0" lang="zh-CN" altLang="en-US"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微软雅黑" panose="020B050302020402020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DD3DB80-B894-403A-B48E-6FDC1A72010E}" type="slidenum">
              <a:rPr kumimoji="0" lang="zh-CN" altLang="en-US" sz="1000" b="0" i="0" u="none" strike="noStrike" kern="1200" cap="none" spc="0" normalizeH="0" baseline="0" noProof="0" smtClean="0">
                <a:ln>
                  <a:noFill/>
                </a:ln>
                <a:solidFill>
                  <a:srgbClr val="000000">
                    <a:lumMod val="50000"/>
                    <a:lumOff val="50000"/>
                  </a:srgbClr>
                </a:solidFill>
                <a:effectLst/>
                <a:uLnTx/>
                <a:uFillTx/>
                <a:latin typeface="Arial" panose="020B0604020202020204"/>
                <a:ea typeface="微软雅黑" panose="020B0503020204020204" charset="-122"/>
                <a:cs typeface="+mn-cs"/>
              </a:rPr>
              <a:t>11</a:t>
            </a:fld>
            <a:endParaRPr kumimoji="0" lang="zh-CN" altLang="en-US" sz="1000" b="0" i="0" u="none" strike="noStrike" kern="1200" cap="none" spc="0" normalizeH="0" baseline="0" noProof="0">
              <a:ln>
                <a:noFill/>
              </a:ln>
              <a:solidFill>
                <a:srgbClr val="000000">
                  <a:lumMod val="50000"/>
                  <a:lumOff val="50000"/>
                </a:srgbClr>
              </a:solidFill>
              <a:effectLst/>
              <a:uLnTx/>
              <a:uFillTx/>
              <a:latin typeface="Arial" panose="020B0604020202020204"/>
              <a:ea typeface="微软雅黑" panose="020B0503020204020204" charset="-122"/>
              <a:cs typeface="+mn-cs"/>
            </a:endParaRPr>
          </a:p>
        </p:txBody>
      </p:sp>
      <p:sp>
        <p:nvSpPr>
          <p:cNvPr id="6" name="文本框 5"/>
          <p:cNvSpPr txBox="1"/>
          <p:nvPr/>
        </p:nvSpPr>
        <p:spPr>
          <a:xfrm>
            <a:off x="989901" y="1971413"/>
            <a:ext cx="5243119" cy="3061335"/>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Char char=""/>
              <a:defRPr/>
            </a:pPr>
            <a:r>
              <a:rPr kumimoji="0" lang="zh-CN" altLang="en-US" sz="12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上阳下阴、</a:t>
            </a:r>
            <a:r>
              <a:rPr kumimoji="0" lang="en-US" altLang="zh-CN" sz="12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 </a:t>
            </a:r>
            <a:r>
              <a:rPr kumimoji="0" lang="zh-CN" altLang="en-US" sz="12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后阳前阴、</a:t>
            </a:r>
            <a:r>
              <a:rPr kumimoji="0" lang="en-US" altLang="zh-CN" sz="12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 </a:t>
            </a:r>
            <a:r>
              <a:rPr kumimoji="0" lang="zh-CN" altLang="en-US" sz="12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外阳内阴，</a:t>
            </a:r>
            <a:r>
              <a:rPr kumimoji="0" lang="zh-CN" altLang="en-US" sz="12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身体阴阳平衡</a:t>
            </a:r>
            <a:r>
              <a:rPr kumimoji="0" lang="en-US" altLang="zh-CN" sz="12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a:t>
            </a:r>
            <a:r>
              <a:rPr kumimoji="0" lang="zh-CN" altLang="en-US" sz="12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健康。</a:t>
            </a:r>
            <a:endParaRPr kumimoji="0" lang="en-US" altLang="zh-CN" sz="12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Char char=""/>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我对阴阳的理解就是矛盾的、对立统一的、相互转化的。即“阴病阳治、阳病阴治”，上病下治、</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下病上治、</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左病右治、</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右病左治</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后病前治、</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前病后治、</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内病外治，</a:t>
            </a:r>
            <a:r>
              <a:rPr kumimoji="0" lang="zh-CN" altLang="en-US" sz="12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同病异治、异病同治。</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Char char=""/>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Yang above and Yin below, Yang at the back and Yin at the front, Yang on the outside and Yin on the inside. </a:t>
            </a:r>
            <a:r>
              <a:rPr kumimoji="0" lang="zh-CN" altLang="en-US" sz="12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The balance of Yin and Yang in the body = health.</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Char char=""/>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My understanding of Yin and Yang is that they are contradictory, unified in opposition, and can transform into each other. That is to say,</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treat</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ing</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Yin diseases with Yang and </a:t>
            </a:r>
            <a:r>
              <a:rPr lang="zh-CN" altLang="en-US" sz="1200" noProof="0" dirty="0">
                <a:ln>
                  <a:noFill/>
                </a:ln>
                <a:solidFill>
                  <a:prstClr val="black"/>
                </a:solidFill>
                <a:effectLst/>
                <a:uLnTx/>
                <a:uFillTx/>
                <a:latin typeface="微软雅黑" panose="020B0503020204020204" charset="-122"/>
                <a:ea typeface="微软雅黑" panose="020B0503020204020204" charset="-122"/>
                <a:sym typeface="+mn-ea"/>
              </a:rPr>
              <a:t>vice versa</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treating diseases at bottom part for the top part and vice versa, at right part for the left part and vice versa, and at outer part for the inner part and vice versa</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treat</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ing</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the same disease with different methods, and different diseases with the same method.</a:t>
            </a:r>
          </a:p>
        </p:txBody>
      </p:sp>
      <p:pic>
        <p:nvPicPr>
          <p:cNvPr id="7" name="图片 6"/>
          <p:cNvPicPr>
            <a:picLocks noChangeAspect="1"/>
          </p:cNvPicPr>
          <p:nvPr/>
        </p:nvPicPr>
        <p:blipFill>
          <a:blip r:embed="rId2"/>
          <a:stretch>
            <a:fillRect/>
          </a:stretch>
        </p:blipFill>
        <p:spPr>
          <a:xfrm>
            <a:off x="6469202" y="1816544"/>
            <a:ext cx="4732897" cy="3484966"/>
          </a:xfrm>
          <a:prstGeom prst="rect">
            <a:avLst/>
          </a:prstGeom>
        </p:spPr>
      </p:pic>
      <p:pic>
        <p:nvPicPr>
          <p:cNvPr id="8" name="图片 7"/>
          <p:cNvPicPr>
            <a:picLocks noChangeAspect="1"/>
          </p:cNvPicPr>
          <p:nvPr/>
        </p:nvPicPr>
        <p:blipFill>
          <a:blip r:embed="rId3"/>
          <a:stretch>
            <a:fillRect/>
          </a:stretch>
        </p:blipFill>
        <p:spPr>
          <a:xfrm>
            <a:off x="476933" y="453123"/>
            <a:ext cx="735992" cy="736485"/>
          </a:xfrm>
          <a:prstGeom prst="rect">
            <a:avLst/>
          </a:prstGeom>
        </p:spPr>
      </p:pic>
      <p:sp>
        <p:nvSpPr>
          <p:cNvPr id="5" name="文本框 4">
            <a:extLst>
              <a:ext uri="{FF2B5EF4-FFF2-40B4-BE49-F238E27FC236}">
                <a16:creationId xmlns:a16="http://schemas.microsoft.com/office/drawing/2014/main" id="{BB06F199-D435-1CA8-17A0-492898D880EF}"/>
              </a:ext>
            </a:extLst>
          </p:cNvPr>
          <p:cNvSpPr txBox="1"/>
          <p:nvPr/>
        </p:nvSpPr>
        <p:spPr>
          <a:xfrm>
            <a:off x="7946505" y="1816544"/>
            <a:ext cx="1526796" cy="369332"/>
          </a:xfrm>
          <a:prstGeom prst="rect">
            <a:avLst/>
          </a:prstGeom>
          <a:noFill/>
        </p:spPr>
        <p:txBody>
          <a:bodyPr wrap="square" rtlCol="0">
            <a:spAutoFit/>
          </a:bodyPr>
          <a:lstStyle/>
          <a:p>
            <a:r>
              <a:rPr lang="zh-CN" altLang="en-US" sz="1800" dirty="0"/>
              <a:t>Upper Yang</a:t>
            </a:r>
            <a:endParaRPr lang="zh-CN" altLang="en-US" dirty="0"/>
          </a:p>
        </p:txBody>
      </p:sp>
      <p:sp>
        <p:nvSpPr>
          <p:cNvPr id="9" name="文本框 8">
            <a:extLst>
              <a:ext uri="{FF2B5EF4-FFF2-40B4-BE49-F238E27FC236}">
                <a16:creationId xmlns:a16="http://schemas.microsoft.com/office/drawing/2014/main" id="{85F7254E-BBAC-3F22-ED32-F441B4328A5C}"/>
              </a:ext>
            </a:extLst>
          </p:cNvPr>
          <p:cNvSpPr txBox="1"/>
          <p:nvPr/>
        </p:nvSpPr>
        <p:spPr>
          <a:xfrm>
            <a:off x="6233020" y="3259723"/>
            <a:ext cx="5044736" cy="338554"/>
          </a:xfrm>
          <a:prstGeom prst="rect">
            <a:avLst/>
          </a:prstGeom>
          <a:noFill/>
        </p:spPr>
        <p:txBody>
          <a:bodyPr wrap="square" rtlCol="0">
            <a:spAutoFit/>
          </a:bodyPr>
          <a:lstStyle/>
          <a:p>
            <a:r>
              <a:rPr lang="zh-CN" altLang="en-US" sz="1600" dirty="0"/>
              <a:t>Outer Yang  Rear Yang          </a:t>
            </a:r>
            <a:r>
              <a:rPr lang="zh-CN" altLang="en-US" sz="1600" dirty="0">
                <a:sym typeface="+mn-ea"/>
              </a:rPr>
              <a:t>Inner Yin Front Yin</a:t>
            </a:r>
          </a:p>
        </p:txBody>
      </p:sp>
      <p:sp>
        <p:nvSpPr>
          <p:cNvPr id="10" name="文本框 9">
            <a:extLst>
              <a:ext uri="{FF2B5EF4-FFF2-40B4-BE49-F238E27FC236}">
                <a16:creationId xmlns:a16="http://schemas.microsoft.com/office/drawing/2014/main" id="{78730A35-5A3B-90F2-5DC6-353A0FB75EF7}"/>
              </a:ext>
            </a:extLst>
          </p:cNvPr>
          <p:cNvSpPr txBox="1"/>
          <p:nvPr/>
        </p:nvSpPr>
        <p:spPr>
          <a:xfrm>
            <a:off x="10229709" y="4734704"/>
            <a:ext cx="1526796" cy="369332"/>
          </a:xfrm>
          <a:prstGeom prst="rect">
            <a:avLst/>
          </a:prstGeom>
          <a:noFill/>
        </p:spPr>
        <p:txBody>
          <a:bodyPr wrap="square" rtlCol="0">
            <a:spAutoFit/>
          </a:bodyPr>
          <a:lstStyle/>
          <a:p>
            <a:r>
              <a:rPr lang="zh-CN" altLang="en-US" sz="1800" dirty="0">
                <a:sym typeface="+mn-ea"/>
              </a:rPr>
              <a:t>Lower Yin</a:t>
            </a:r>
            <a:endParaRPr lang="zh-CN"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dirty="0">
                <a:latin typeface="+mn-lt"/>
                <a:ea typeface="+mn-ea"/>
                <a:cs typeface="+mn-ea"/>
                <a:sym typeface="+mn-lt"/>
              </a:rPr>
              <a:t>临床应用与效果</a:t>
            </a:r>
          </a:p>
        </p:txBody>
      </p:sp>
      <p:sp>
        <p:nvSpPr>
          <p:cNvPr id="6" name="文本占位符 5"/>
          <p:cNvSpPr>
            <a:spLocks noGrp="1"/>
          </p:cNvSpPr>
          <p:nvPr>
            <p:ph type="body" idx="1"/>
          </p:nvPr>
        </p:nvSpPr>
        <p:spPr/>
        <p:txBody>
          <a:bodyPr>
            <a:normAutofit/>
          </a:bodyPr>
          <a:lstStyle/>
          <a:p>
            <a:pPr lvl="0"/>
            <a:r>
              <a:rPr lang="en-US" altLang="zh-CN" sz="2000" b="1" dirty="0">
                <a:cs typeface="+mn-ea"/>
                <a:sym typeface="+mn-lt"/>
              </a:rPr>
              <a:t>Clinical Applications and Effects</a:t>
            </a:r>
          </a:p>
        </p:txBody>
      </p:sp>
      <p:sp>
        <p:nvSpPr>
          <p:cNvPr id="9" name="文本框 8"/>
          <p:cNvSpPr txBox="1"/>
          <p:nvPr/>
        </p:nvSpPr>
        <p:spPr>
          <a:xfrm>
            <a:off x="2416466" y="2031279"/>
            <a:ext cx="1023516" cy="889909"/>
          </a:xfrm>
          <a:prstGeom prst="rect">
            <a:avLst/>
          </a:prstGeom>
          <a:noFill/>
          <a:ln w="117475">
            <a:noFill/>
          </a:ln>
        </p:spPr>
        <p:txBody>
          <a:bodyPr wrap="none" rtlCol="0">
            <a:prstTxWarp prst="textPlai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100" normalizeH="0" baseline="0" noProof="0" dirty="0">
                <a:ln>
                  <a:noFill/>
                </a:ln>
                <a:solidFill>
                  <a:srgbClr val="127929"/>
                </a:solidFill>
                <a:effectLst/>
                <a:uLnTx/>
                <a:uFillTx/>
                <a:latin typeface="Arial" panose="020B0604020202020204"/>
                <a:ea typeface="微软雅黑" panose="020B0503020204020204" charset="-122"/>
                <a:cs typeface="+mn-ea"/>
                <a:sym typeface="+mn-lt"/>
              </a:rPr>
              <a:t>/</a:t>
            </a:r>
            <a:r>
              <a:rPr kumimoji="0" lang="en-US" altLang="zh-CN" sz="100" b="0" i="0" u="none" strike="noStrike" kern="1200" cap="none" spc="100" normalizeH="0" baseline="0" noProof="0" dirty="0">
                <a:ln>
                  <a:noFill/>
                </a:ln>
                <a:solidFill>
                  <a:srgbClr val="127929"/>
                </a:solidFill>
                <a:effectLst/>
                <a:uLnTx/>
                <a:uFillTx/>
                <a:latin typeface="Arial" panose="020B0604020202020204"/>
                <a:ea typeface="微软雅黑" panose="020B0503020204020204" charset="-122"/>
                <a:cs typeface="+mn-ea"/>
                <a:sym typeface="+mn-lt"/>
              </a:rPr>
              <a:t> </a:t>
            </a:r>
            <a:r>
              <a:rPr kumimoji="0" lang="en-US" altLang="zh-CN" sz="1800" b="0" i="0" u="none" strike="noStrike" kern="1200" cap="none" spc="100" normalizeH="0" baseline="0" noProof="0" dirty="0">
                <a:ln>
                  <a:noFill/>
                </a:ln>
                <a:solidFill>
                  <a:srgbClr val="127929"/>
                </a:solidFill>
                <a:effectLst/>
                <a:uLnTx/>
                <a:uFillTx/>
                <a:latin typeface="Arial" panose="020B0604020202020204"/>
                <a:ea typeface="微软雅黑" panose="020B0503020204020204" charset="-122"/>
                <a:cs typeface="+mn-ea"/>
                <a:sym typeface="+mn-lt"/>
              </a:rPr>
              <a:t>04</a:t>
            </a:r>
            <a:endParaRPr kumimoji="0" lang="zh-CN" altLang="en-US" sz="1800" b="0" i="0" u="none" strike="noStrike" kern="1200" cap="none" spc="100" normalizeH="0" baseline="0" noProof="0" dirty="0">
              <a:ln>
                <a:noFill/>
              </a:ln>
              <a:solidFill>
                <a:srgbClr val="127929"/>
              </a:solidFill>
              <a:effectLst/>
              <a:uLnTx/>
              <a:uFillTx/>
              <a:latin typeface="Arial" panose="020B0604020202020204"/>
              <a:ea typeface="微软雅黑" panose="020B0503020204020204" charset="-122"/>
              <a:cs typeface="+mn-ea"/>
              <a:sym typeface="+mn-lt"/>
            </a:endParaRPr>
          </a:p>
        </p:txBody>
      </p:sp>
      <p:pic>
        <p:nvPicPr>
          <p:cNvPr id="2" name="图片 1"/>
          <p:cNvPicPr>
            <a:picLocks noChangeAspect="1"/>
          </p:cNvPicPr>
          <p:nvPr/>
        </p:nvPicPr>
        <p:blipFill>
          <a:blip r:embed="rId4"/>
          <a:stretch>
            <a:fillRect/>
          </a:stretch>
        </p:blipFill>
        <p:spPr>
          <a:xfrm>
            <a:off x="476933" y="453123"/>
            <a:ext cx="735992" cy="736485"/>
          </a:xfrm>
          <a:prstGeom prst="rect">
            <a:avLst/>
          </a:prstGeom>
        </p:spPr>
      </p:pic>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4" y="-413534"/>
            <a:ext cx="10850563" cy="1028699"/>
          </a:xfrm>
        </p:spPr>
        <p:txBody>
          <a:bodyPr>
            <a:normAutofit/>
          </a:bodyPr>
          <a:lstStyle/>
          <a:p>
            <a:pPr algn="ctr"/>
            <a:r>
              <a:rPr lang="zh-CN" altLang="en-US" sz="1800" dirty="0">
                <a:latin typeface="+mj-ea"/>
              </a:rPr>
              <a:t>绮针临床应用之异病同治</a:t>
            </a:r>
            <a:br>
              <a:rPr lang="zh-CN" altLang="en-US" sz="1800" dirty="0">
                <a:latin typeface="+mj-ea"/>
              </a:rPr>
            </a:br>
            <a:r>
              <a:rPr lang="zh-CN" altLang="en-US" sz="1800" dirty="0">
                <a:latin typeface="+mj-ea"/>
              </a:rPr>
              <a:t>    Treating Different Diseases with the </a:t>
            </a:r>
            <a:r>
              <a:rPr lang="en-US" altLang="zh-CN" sz="1800" dirty="0">
                <a:latin typeface="+mj-ea"/>
              </a:rPr>
              <a:t>S</a:t>
            </a:r>
            <a:r>
              <a:rPr lang="zh-CN" altLang="en-US" sz="1800" dirty="0">
                <a:latin typeface="+mj-ea"/>
              </a:rPr>
              <a:t>ame </a:t>
            </a:r>
            <a:r>
              <a:rPr lang="en-US" altLang="zh-CN" sz="1800" dirty="0">
                <a:latin typeface="+mj-ea"/>
              </a:rPr>
              <a:t>M</a:t>
            </a:r>
            <a:r>
              <a:rPr lang="zh-CN" altLang="en-US" sz="1800" dirty="0">
                <a:latin typeface="+mj-ea"/>
              </a:rPr>
              <a:t>ethod</a:t>
            </a:r>
            <a:r>
              <a:rPr lang="en-US" altLang="zh-CN" sz="1800" dirty="0">
                <a:latin typeface="+mj-ea"/>
              </a:rPr>
              <a:t> of 7 Therapy with Beautiful Needlesn </a:t>
            </a:r>
          </a:p>
        </p:txBody>
      </p:sp>
      <p:sp>
        <p:nvSpPr>
          <p:cNvPr id="3" name="页脚占位符 2"/>
          <p:cNvSpPr>
            <a:spLocks noGrp="1"/>
          </p:cNvSpPr>
          <p:nvPr>
            <p:ph type="ftr" sz="quarter" idx="11"/>
          </p:nvPr>
        </p:nvSpPr>
        <p:spPr/>
        <p:txBody>
          <a:bodyPr/>
          <a:lstStyle/>
          <a:p>
            <a:r>
              <a:rPr lang="en-US" altLang="zh-CN"/>
              <a:t>OfficePLUS</a:t>
            </a:r>
            <a:endParaRPr lang="zh-CN" altLang="en-US"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t>13</a:t>
            </a:fld>
            <a:endParaRPr lang="zh-CN" altLang="en-US"/>
          </a:p>
        </p:txBody>
      </p:sp>
      <p:sp>
        <p:nvSpPr>
          <p:cNvPr id="6" name="文本框 5"/>
          <p:cNvSpPr txBox="1"/>
          <p:nvPr/>
        </p:nvSpPr>
        <p:spPr>
          <a:xfrm>
            <a:off x="511728" y="1149292"/>
            <a:ext cx="7508147" cy="3225165"/>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Char char=""/>
              <a:defRPr/>
            </a:pPr>
            <a:r>
              <a:rPr kumimoji="0" lang="zh-CN" altLang="en-US"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绮针疗法：</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Char char=""/>
              <a:defRPr/>
            </a:pPr>
            <a:r>
              <a:rPr kumimoji="0" lang="en-US" altLang="zh-CN"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1</a:t>
            </a:r>
            <a:r>
              <a:rPr kumimoji="0" lang="zh-CN" altLang="en-US"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、针法（刃针</a:t>
            </a:r>
            <a:r>
              <a:rPr kumimoji="0" lang="en-US" altLang="zh-CN"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0.35*50</a:t>
            </a:r>
            <a:r>
              <a:rPr kumimoji="0" lang="zh-CN" altLang="en-US"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或</a:t>
            </a:r>
            <a:r>
              <a:rPr kumimoji="0" lang="en-US" altLang="zh-CN"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0.40*50</a:t>
            </a:r>
            <a:r>
              <a:rPr kumimoji="0" lang="zh-CN" altLang="en-US"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）：消毒</a:t>
            </a:r>
            <a:r>
              <a:rPr kumimoji="0" lang="en-US" altLang="zh-CN"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a:t>
            </a:r>
            <a:r>
              <a:rPr lang="zh-CN" altLang="en-US" sz="800" dirty="0">
                <a:solidFill>
                  <a:prstClr val="black">
                    <a:lumMod val="75000"/>
                    <a:lumOff val="25000"/>
                  </a:prstClr>
                </a:solidFill>
                <a:latin typeface="微软雅黑" panose="020B0503020204020204" charset="-122"/>
                <a:ea typeface="微软雅黑" panose="020B0503020204020204" charset="-122"/>
              </a:rPr>
              <a:t>颈椎</a:t>
            </a:r>
            <a:r>
              <a:rPr lang="en-US" altLang="zh-CN" sz="800" dirty="0">
                <a:solidFill>
                  <a:prstClr val="black">
                    <a:lumMod val="75000"/>
                    <a:lumOff val="25000"/>
                  </a:prstClr>
                </a:solidFill>
                <a:latin typeface="微软雅黑" panose="020B0503020204020204" charset="-122"/>
                <a:ea typeface="微软雅黑" panose="020B0503020204020204" charset="-122"/>
              </a:rPr>
              <a:t>3-5</a:t>
            </a:r>
            <a:r>
              <a:rPr lang="zh-CN" altLang="en-US" sz="800" dirty="0">
                <a:solidFill>
                  <a:prstClr val="black">
                    <a:lumMod val="75000"/>
                    <a:lumOff val="25000"/>
                  </a:prstClr>
                </a:solidFill>
                <a:latin typeface="微软雅黑" panose="020B0503020204020204" charset="-122"/>
                <a:ea typeface="微软雅黑" panose="020B0503020204020204" charset="-122"/>
              </a:rPr>
              <a:t>节之间直刺到骨膜层，打开开关（补气血），</a:t>
            </a:r>
            <a:r>
              <a:rPr kumimoji="0" lang="zh-CN" altLang="en-US"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每周1次即可；</a:t>
            </a:r>
            <a:endParaRPr kumimoji="0" lang="en-US" altLang="zh-CN"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None/>
              <a:defRPr/>
            </a:pPr>
            <a:r>
              <a:rPr kumimoji="0" lang="en-US" altLang="zh-CN"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(1)</a:t>
            </a:r>
            <a:r>
              <a:rPr kumimoji="0" lang="zh-CN" altLang="en-US"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用刮痧方法找出人体疾病点，再用针打开开关</a:t>
            </a:r>
            <a:r>
              <a:rPr kumimoji="0" lang="en-US" altLang="zh-CN"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a:t>
            </a: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None/>
              <a:defRPr/>
            </a:pPr>
            <a:r>
              <a:rPr kumimoji="0" lang="en-US" altLang="zh-CN"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(2)</a:t>
            </a:r>
            <a:r>
              <a:rPr kumimoji="0" lang="zh-CN" altLang="en-US"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遇到有条索、结节、经结、筋结再用针打开开关即可。</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Char char=""/>
              <a:defRPr/>
            </a:pPr>
            <a:r>
              <a:rPr kumimoji="0" lang="en-US" altLang="zh-CN"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2</a:t>
            </a:r>
            <a:r>
              <a:rPr kumimoji="0" lang="zh-CN" altLang="en-US"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、针刺</a:t>
            </a:r>
            <a:r>
              <a:rPr kumimoji="0" lang="en-US" altLang="zh-CN"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a:t>
            </a:r>
            <a:r>
              <a:rPr kumimoji="0" lang="zh-CN" altLang="en-US"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毫针</a:t>
            </a:r>
            <a:r>
              <a:rPr kumimoji="0" lang="en-US" altLang="zh-CN"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0.3*60</a:t>
            </a:r>
            <a:r>
              <a:rPr kumimoji="0" lang="zh-CN" altLang="en-US"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或</a:t>
            </a:r>
            <a:r>
              <a:rPr kumimoji="0" lang="en-US" altLang="zh-CN"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0.35*75)</a:t>
            </a:r>
            <a:r>
              <a:rPr kumimoji="0" lang="zh-CN" altLang="en-US"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：消毒</a:t>
            </a:r>
            <a:r>
              <a:rPr kumimoji="0" lang="en-US" altLang="zh-CN"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a:t>
            </a:r>
            <a:r>
              <a:rPr lang="zh-CN" altLang="en-US" sz="800" dirty="0">
                <a:solidFill>
                  <a:prstClr val="black">
                    <a:lumMod val="75000"/>
                    <a:lumOff val="25000"/>
                  </a:prstClr>
                </a:solidFill>
                <a:latin typeface="微软雅黑" panose="020B0503020204020204" charset="-122"/>
                <a:ea typeface="微软雅黑" panose="020B0503020204020204" charset="-122"/>
              </a:rPr>
              <a:t>在</a:t>
            </a:r>
            <a:r>
              <a:rPr kumimoji="0" lang="zh-CN" altLang="en-US"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大椎直刺，上下提针点刺3~5下后，即出针，用消毒棉球按压即可。</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Char char=""/>
              <a:defRPr/>
            </a:pPr>
            <a:r>
              <a:rPr kumimoji="0" lang="zh-CN" altLang="en-US"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疗程：每天只少1次，前</a:t>
            </a:r>
            <a:r>
              <a:rPr kumimoji="0" lang="en-US" altLang="zh-CN"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3</a:t>
            </a:r>
            <a:r>
              <a:rPr kumimoji="0" lang="zh-CN" altLang="en-US"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天连续，10次为一个疗程</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Char char=""/>
              <a:defRPr/>
            </a:pPr>
            <a:r>
              <a:rPr kumimoji="0" lang="zh-CN" altLang="en-US"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Therapy</a:t>
            </a:r>
            <a:r>
              <a:rPr kumimoji="0" lang="en-US" altLang="zh-CN"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 of 7 Therapy with Beautiful Needles</a:t>
            </a:r>
            <a:r>
              <a:rPr kumimoji="0" lang="zh-CN" altLang="en-US"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Char char=""/>
              <a:defRPr/>
            </a:pPr>
            <a:r>
              <a:rPr kumimoji="0" lang="en-US" altLang="zh-CN"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1. </a:t>
            </a:r>
            <a:r>
              <a:rPr kumimoji="0" lang="zh-CN" altLang="en-US"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Acupuncture therapy (bladed needle 0.35*50 or 0.40*50): Disinfection - Insert the needle vertically between the third and fifth cervical vertebrae until it reaches the periosteum layer, turn on the switch (to replenish qi and blood), and perform this once a week.</a:t>
            </a:r>
          </a:p>
          <a:p>
            <a:pPr marR="0" lvl="0" indent="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None/>
              <a:defRPr/>
            </a:pPr>
            <a:r>
              <a:rPr kumimoji="0" lang="zh-CN" altLang="en-US"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(1) Use the scraping method to identify disease points on the body, then use the needle to turn on the switch;</a:t>
            </a:r>
          </a:p>
          <a:p>
            <a:pPr marR="0" lvl="0" indent="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None/>
              <a:defRPr/>
            </a:pPr>
            <a:r>
              <a:rPr kumimoji="0" lang="zh-CN" altLang="en-US"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(2) When encountering bands, nodules, meridian junctions, or muscle knots, simply use the needle to turn on the switch.</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Char char=""/>
              <a:defRPr/>
            </a:pPr>
            <a:r>
              <a:rPr kumimoji="0" lang="en-US" altLang="zh-CN"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2. </a:t>
            </a:r>
            <a:r>
              <a:rPr kumimoji="0" lang="zh-CN" altLang="en-US"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Filiform needle puncture (filiform needles 0.3*60 or 0.35*75): Disinfection -</a:t>
            </a:r>
            <a:r>
              <a:rPr kumimoji="0" lang="en-US" altLang="zh-CN"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P</a:t>
            </a:r>
            <a:r>
              <a:rPr kumimoji="0" lang="zh-CN" altLang="en-US"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uncture directly </a:t>
            </a:r>
            <a:r>
              <a:rPr kumimoji="0" lang="en-US" altLang="zh-CN"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to</a:t>
            </a:r>
            <a:r>
              <a:rPr kumimoji="0" lang="zh-CN" altLang="en-US"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 the Dazhui acupoint.</a:t>
            </a:r>
            <a:r>
              <a:rPr kumimoji="0" lang="en-US" altLang="zh-CN"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 After puncturing for 3 ~ 5 times from the upper and lower points, the needle is released and the punctured parts are pressed with sterilized cotton balls.</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Char char=""/>
              <a:defRPr/>
            </a:pPr>
            <a:r>
              <a:rPr kumimoji="0" lang="zh-CN" altLang="en-US" sz="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Course of treatment: At least once per day, and ten times per course of treatment.</a:t>
            </a:r>
          </a:p>
        </p:txBody>
      </p:sp>
      <p:pic>
        <p:nvPicPr>
          <p:cNvPr id="7" name="图片 6"/>
          <p:cNvPicPr>
            <a:picLocks noChangeAspect="1"/>
          </p:cNvPicPr>
          <p:nvPr/>
        </p:nvPicPr>
        <p:blipFill>
          <a:blip r:embed="rId2"/>
          <a:stretch>
            <a:fillRect/>
          </a:stretch>
        </p:blipFill>
        <p:spPr>
          <a:xfrm>
            <a:off x="8920329" y="530182"/>
            <a:ext cx="2071540" cy="2218888"/>
          </a:xfrm>
          <a:prstGeom prst="rect">
            <a:avLst/>
          </a:prstGeom>
        </p:spPr>
      </p:pic>
      <p:pic>
        <p:nvPicPr>
          <p:cNvPr id="8" name="图片 7"/>
          <p:cNvPicPr>
            <a:picLocks noChangeAspect="1"/>
          </p:cNvPicPr>
          <p:nvPr/>
        </p:nvPicPr>
        <p:blipFill>
          <a:blip r:embed="rId3"/>
          <a:stretch>
            <a:fillRect/>
          </a:stretch>
        </p:blipFill>
        <p:spPr>
          <a:xfrm>
            <a:off x="8361739" y="2749070"/>
            <a:ext cx="3158748" cy="2952072"/>
          </a:xfrm>
          <a:prstGeom prst="rect">
            <a:avLst/>
          </a:prstGeom>
        </p:spPr>
      </p:pic>
      <p:pic>
        <p:nvPicPr>
          <p:cNvPr id="9" name="图片 8"/>
          <p:cNvPicPr>
            <a:picLocks noChangeAspect="1"/>
          </p:cNvPicPr>
          <p:nvPr/>
        </p:nvPicPr>
        <p:blipFill>
          <a:blip r:embed="rId4"/>
          <a:stretch>
            <a:fillRect/>
          </a:stretch>
        </p:blipFill>
        <p:spPr>
          <a:xfrm>
            <a:off x="476933" y="453123"/>
            <a:ext cx="735992" cy="736485"/>
          </a:xfrm>
          <a:prstGeom prst="rect">
            <a:avLst/>
          </a:prstGeom>
        </p:spPr>
      </p:pic>
      <p:sp>
        <p:nvSpPr>
          <p:cNvPr id="10" name="文本框 9"/>
          <p:cNvSpPr txBox="1"/>
          <p:nvPr/>
        </p:nvSpPr>
        <p:spPr>
          <a:xfrm>
            <a:off x="10538460" y="3724969"/>
            <a:ext cx="1207135" cy="400110"/>
          </a:xfrm>
          <a:prstGeom prst="rect">
            <a:avLst/>
          </a:prstGeom>
        </p:spPr>
        <p:txBody>
          <a:bodyPr wrap="square">
            <a:spAutoFit/>
            <a:extLst>
              <a:ext uri="{4A0BC546-FE56-4ADE-93B0-CB8AF2F6F144}">
                <wpsdc:textFrameExt xmlns:wpsdc="http://www.wps.cn/officeDocument/2022/drawingmlCustomData" xmlns="" type="text"/>
              </a:ext>
            </a:extLst>
          </a:bodyPr>
          <a:lstStyle/>
          <a:p>
            <a:pPr algn="l"/>
            <a:r>
              <a:rPr lang="zh-CN" altLang="en-US" sz="1000" dirty="0">
                <a:latin typeface="Arial" panose="020B0604020202020204" pitchFamily="34" charset="0"/>
                <a:ea typeface="微软雅黑" panose="020B0503020204020204" charset="-122"/>
              </a:rPr>
              <a:t>Bladder </a:t>
            </a:r>
            <a:r>
              <a:rPr lang="en-US" altLang="zh-CN" sz="1000" dirty="0">
                <a:latin typeface="Arial" panose="020B0604020202020204" pitchFamily="34" charset="0"/>
                <a:ea typeface="微软雅黑" panose="020B0503020204020204" charset="-122"/>
              </a:rPr>
              <a:t>d</a:t>
            </a:r>
            <a:r>
              <a:rPr lang="zh-CN" altLang="en-US" sz="1000" dirty="0">
                <a:latin typeface="Arial" panose="020B0604020202020204" pitchFamily="34" charset="0"/>
                <a:ea typeface="微软雅黑" panose="020B0503020204020204" charset="-122"/>
              </a:rPr>
              <a:t>isease</a:t>
            </a:r>
            <a:endParaRPr lang="en-US" altLang="zh-CN" sz="1000" dirty="0">
              <a:latin typeface="Arial" panose="020B0604020202020204" pitchFamily="34" charset="0"/>
              <a:ea typeface="微软雅黑" panose="020B0503020204020204" charset="-122"/>
            </a:endParaRPr>
          </a:p>
          <a:p>
            <a:pPr algn="l"/>
            <a:r>
              <a:rPr lang="zh-CN" altLang="en-US" sz="1000" dirty="0">
                <a:latin typeface="Arial" panose="020B0604020202020204" pitchFamily="34" charset="0"/>
                <a:ea typeface="微软雅黑" panose="020B0503020204020204" charset="-122"/>
              </a:rPr>
              <a:t>Prostate</a:t>
            </a:r>
          </a:p>
        </p:txBody>
      </p:sp>
      <p:sp>
        <p:nvSpPr>
          <p:cNvPr id="5" name="文本框 4">
            <a:extLst>
              <a:ext uri="{FF2B5EF4-FFF2-40B4-BE49-F238E27FC236}">
                <a16:creationId xmlns:a16="http://schemas.microsoft.com/office/drawing/2014/main" id="{298FAEB4-DAD0-404E-1958-55CA2F0E9698}"/>
              </a:ext>
            </a:extLst>
          </p:cNvPr>
          <p:cNvSpPr txBox="1"/>
          <p:nvPr/>
        </p:nvSpPr>
        <p:spPr>
          <a:xfrm>
            <a:off x="10538460" y="1988820"/>
            <a:ext cx="883920" cy="430887"/>
          </a:xfrm>
          <a:prstGeom prst="rect">
            <a:avLst/>
          </a:prstGeom>
          <a:noFill/>
        </p:spPr>
        <p:txBody>
          <a:bodyPr wrap="square" rtlCol="0">
            <a:spAutoFit/>
          </a:bodyPr>
          <a:lstStyle/>
          <a:p>
            <a:r>
              <a:rPr lang="zh-CN" altLang="en-US" sz="1100" dirty="0">
                <a:latin typeface="Arial" panose="020B0604020202020204" pitchFamily="34" charset="0"/>
                <a:ea typeface="微软雅黑" panose="020B0503020204020204" charset="-122"/>
              </a:rPr>
              <a:t>Nourish Qi and Blood</a:t>
            </a:r>
            <a:endParaRPr lang="zh-CN" altLang="en-US" sz="1100" dirty="0"/>
          </a:p>
        </p:txBody>
      </p:sp>
      <p:sp>
        <p:nvSpPr>
          <p:cNvPr id="11" name="文本框 10">
            <a:extLst>
              <a:ext uri="{FF2B5EF4-FFF2-40B4-BE49-F238E27FC236}">
                <a16:creationId xmlns:a16="http://schemas.microsoft.com/office/drawing/2014/main" id="{85E42599-F176-A1C2-11F1-EAE65C6018B4}"/>
              </a:ext>
            </a:extLst>
          </p:cNvPr>
          <p:cNvSpPr txBox="1"/>
          <p:nvPr/>
        </p:nvSpPr>
        <p:spPr>
          <a:xfrm>
            <a:off x="8361739" y="3624942"/>
            <a:ext cx="1268905" cy="600164"/>
          </a:xfrm>
          <a:prstGeom prst="rect">
            <a:avLst/>
          </a:prstGeom>
          <a:noFill/>
        </p:spPr>
        <p:txBody>
          <a:bodyPr wrap="square" rtlCol="0">
            <a:spAutoFit/>
          </a:bodyPr>
          <a:lstStyle/>
          <a:p>
            <a:r>
              <a:rPr lang="zh-CN" altLang="en-US" sz="1100" dirty="0">
                <a:latin typeface="Arial" panose="020B0604020202020204" pitchFamily="34" charset="0"/>
                <a:ea typeface="微软雅黑" panose="020B0503020204020204" charset="-122"/>
              </a:rPr>
              <a:t>Dysmenorrhea</a:t>
            </a:r>
            <a:endParaRPr lang="en-US" altLang="zh-CN" sz="1100" dirty="0">
              <a:latin typeface="Arial" panose="020B0604020202020204" pitchFamily="34" charset="0"/>
              <a:ea typeface="微软雅黑" panose="020B0503020204020204" charset="-122"/>
            </a:endParaRPr>
          </a:p>
          <a:p>
            <a:endParaRPr lang="en-US" altLang="zh-CN" sz="1100" dirty="0">
              <a:latin typeface="Arial" panose="020B0604020202020204" pitchFamily="34" charset="0"/>
              <a:ea typeface="微软雅黑" panose="020B0503020204020204" charset="-122"/>
            </a:endParaRPr>
          </a:p>
          <a:p>
            <a:r>
              <a:rPr lang="en-US" altLang="zh-CN" sz="1100" dirty="0">
                <a:latin typeface="Arial" panose="020B0604020202020204" pitchFamily="34" charset="0"/>
                <a:ea typeface="微软雅黑" panose="020B0503020204020204" charset="-122"/>
              </a:rPr>
              <a:t>Leakage urine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kumimoji="0" lang="zh-CN" altLang="en-US" sz="1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j-cs"/>
              </a:rPr>
              <a:t>绮针临床应用之异病同治</a:t>
            </a:r>
            <a:br>
              <a:rPr kumimoji="0" lang="zh-CN" altLang="en-US" sz="1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j-cs"/>
              </a:rPr>
            </a:br>
            <a:r>
              <a:rPr kumimoji="0" lang="zh-CN" altLang="en-US" sz="1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j-cs"/>
              </a:rPr>
              <a:t>Treating Different Diseases </a:t>
            </a:r>
            <a:r>
              <a:rPr lang="zh-CN" altLang="en-US" sz="1800" dirty="0">
                <a:latin typeface="+mj-ea"/>
                <a:sym typeface="+mn-ea"/>
              </a:rPr>
              <a:t>with the </a:t>
            </a:r>
            <a:r>
              <a:rPr lang="en-US" altLang="zh-CN" sz="1800" dirty="0">
                <a:latin typeface="+mj-ea"/>
                <a:sym typeface="+mn-ea"/>
              </a:rPr>
              <a:t>S</a:t>
            </a:r>
            <a:r>
              <a:rPr lang="zh-CN" altLang="en-US" sz="1800" dirty="0">
                <a:latin typeface="+mj-ea"/>
                <a:sym typeface="+mn-ea"/>
              </a:rPr>
              <a:t>ame </a:t>
            </a:r>
            <a:r>
              <a:rPr lang="en-US" altLang="zh-CN" sz="1800" dirty="0">
                <a:latin typeface="+mj-ea"/>
                <a:sym typeface="+mn-ea"/>
              </a:rPr>
              <a:t>M</a:t>
            </a:r>
            <a:r>
              <a:rPr lang="zh-CN" altLang="en-US" sz="1800" dirty="0">
                <a:latin typeface="+mj-ea"/>
                <a:sym typeface="+mn-ea"/>
              </a:rPr>
              <a:t>ethod</a:t>
            </a:r>
            <a:r>
              <a:rPr kumimoji="0" lang="zh-CN" altLang="en-US" sz="1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j-cs"/>
              </a:rPr>
              <a:t> of 7 Therapy with Beautiful Needles</a:t>
            </a:r>
          </a:p>
        </p:txBody>
      </p:sp>
      <p:sp>
        <p:nvSpPr>
          <p:cNvPr id="3" name="页脚占位符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a:ln>
                  <a:noFill/>
                </a:ln>
                <a:solidFill>
                  <a:srgbClr val="000000">
                    <a:lumMod val="50000"/>
                    <a:lumOff val="50000"/>
                  </a:srgbClr>
                </a:solidFill>
                <a:effectLst/>
                <a:uLnTx/>
                <a:uFillTx/>
                <a:latin typeface="Arial" panose="020B0604020202020204"/>
                <a:ea typeface="微软雅黑" panose="020B0503020204020204" charset="-122"/>
                <a:cs typeface="+mn-cs"/>
              </a:rPr>
              <a:t>OfficePLUS</a:t>
            </a:r>
            <a:endParaRPr kumimoji="0" lang="zh-CN" altLang="en-US"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微软雅黑" panose="020B050302020402020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DD3DB80-B894-403A-B48E-6FDC1A72010E}" type="slidenum">
              <a:rPr kumimoji="0" lang="zh-CN" altLang="en-US" sz="1000" b="0" i="0" u="none" strike="noStrike" kern="1200" cap="none" spc="0" normalizeH="0" baseline="0" noProof="0" smtClean="0">
                <a:ln>
                  <a:noFill/>
                </a:ln>
                <a:solidFill>
                  <a:srgbClr val="000000">
                    <a:lumMod val="50000"/>
                    <a:lumOff val="50000"/>
                  </a:srgbClr>
                </a:solidFill>
                <a:effectLst/>
                <a:uLnTx/>
                <a:uFillTx/>
                <a:latin typeface="Arial" panose="020B0604020202020204"/>
                <a:ea typeface="微软雅黑" panose="020B0503020204020204" charset="-122"/>
                <a:cs typeface="+mn-cs"/>
              </a:rPr>
              <a:t>14</a:t>
            </a:fld>
            <a:endParaRPr kumimoji="0" lang="zh-CN" altLang="en-US" sz="1000" b="0" i="0" u="none" strike="noStrike" kern="1200" cap="none" spc="0" normalizeH="0" baseline="0" noProof="0">
              <a:ln>
                <a:noFill/>
              </a:ln>
              <a:solidFill>
                <a:srgbClr val="000000">
                  <a:lumMod val="50000"/>
                  <a:lumOff val="50000"/>
                </a:srgbClr>
              </a:solidFill>
              <a:effectLst/>
              <a:uLnTx/>
              <a:uFillTx/>
              <a:latin typeface="Arial" panose="020B0604020202020204"/>
              <a:ea typeface="微软雅黑" panose="020B0503020204020204" charset="-122"/>
              <a:cs typeface="+mn-cs"/>
            </a:endParaRPr>
          </a:p>
        </p:txBody>
      </p:sp>
      <p:sp>
        <p:nvSpPr>
          <p:cNvPr id="6" name="文本框 5"/>
          <p:cNvSpPr txBox="1"/>
          <p:nvPr/>
        </p:nvSpPr>
        <p:spPr>
          <a:xfrm>
            <a:off x="1275127" y="2323750"/>
            <a:ext cx="8623882" cy="1765935"/>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CN" altLang="en-US" sz="1400" i="0" u="none" strike="noStrike" kern="1200" cap="none" spc="0" normalizeH="0" baseline="0" noProof="0" dirty="0">
                <a:ln>
                  <a:noFill/>
                </a:ln>
                <a:solidFill>
                  <a:srgbClr val="2F2F2F"/>
                </a:solidFill>
                <a:effectLst/>
                <a:uLnTx/>
                <a:uFillTx/>
                <a:latin typeface="+mn-ea"/>
                <a:cs typeface="+mn-cs"/>
              </a:rPr>
              <a:t>说的好、不如做的好！</a:t>
            </a:r>
            <a:endParaRPr kumimoji="0" lang="en-US" altLang="zh-CN" sz="1400" i="0" u="none" strike="noStrike" kern="1200" cap="none" spc="0" normalizeH="0" baseline="0" noProof="0" dirty="0">
              <a:ln>
                <a:noFill/>
              </a:ln>
              <a:solidFill>
                <a:srgbClr val="2F2F2F"/>
              </a:solidFill>
              <a:effectLst/>
              <a:uLnTx/>
              <a:uFillTx/>
              <a:latin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en-US" altLang="zh-CN" sz="1400" i="0" u="none" strike="noStrike" kern="1200" cap="none" spc="0" normalizeH="0" baseline="0" noProof="0" dirty="0">
              <a:ln>
                <a:noFill/>
              </a:ln>
              <a:solidFill>
                <a:srgbClr val="2F2F2F"/>
              </a:solidFill>
              <a:effectLst/>
              <a:uLnTx/>
              <a:uFillTx/>
              <a:latin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CN" altLang="en-US" sz="1400" i="0" u="none" strike="noStrike" kern="1200" cap="none" spc="0" normalizeH="0" baseline="0" noProof="0" dirty="0">
                <a:ln>
                  <a:noFill/>
                </a:ln>
                <a:solidFill>
                  <a:srgbClr val="2F2F2F"/>
                </a:solidFill>
                <a:effectLst/>
                <a:uLnTx/>
                <a:uFillTx/>
                <a:latin typeface="+mn-ea"/>
                <a:cs typeface="+mn-cs"/>
              </a:rPr>
              <a:t>欢迎有痛经或前列腺嘉宾上来临床实操体验见证效果！</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CN" altLang="en-US" sz="1400" i="0" u="none" strike="noStrike" kern="1200" cap="none" spc="0" normalizeH="0" baseline="0" noProof="0" dirty="0">
                <a:ln>
                  <a:noFill/>
                </a:ln>
                <a:solidFill>
                  <a:srgbClr val="2F2F2F"/>
                </a:solidFill>
                <a:effectLst/>
                <a:uLnTx/>
                <a:uFillTx/>
                <a:latin typeface="+mn-ea"/>
                <a:cs typeface="+mn-cs"/>
              </a:rPr>
              <a:t>Actions speak louder than words!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1400" i="0" u="none" strike="noStrike" kern="1200" cap="none" spc="0" normalizeH="0" baseline="0" noProof="0" dirty="0">
                <a:ln>
                  <a:noFill/>
                </a:ln>
                <a:solidFill>
                  <a:srgbClr val="2F2F2F"/>
                </a:solidFill>
                <a:effectLst/>
                <a:uLnTx/>
                <a:uFillTx/>
                <a:latin typeface="+mn-ea"/>
                <a:cs typeface="+mn-cs"/>
              </a:rPr>
              <a:t>Guests suffering from dysmenorrhea or prostate problems are welcome to come up to the clinical practice to experience and witness the effect!</a:t>
            </a:r>
          </a:p>
        </p:txBody>
      </p:sp>
      <p:sp>
        <p:nvSpPr>
          <p:cNvPr id="8" name="文本框 7"/>
          <p:cNvSpPr txBox="1"/>
          <p:nvPr/>
        </p:nvSpPr>
        <p:spPr>
          <a:xfrm>
            <a:off x="1199626" y="1635853"/>
            <a:ext cx="7942277" cy="8299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i="0" u="none" strike="noStrike" kern="1200" cap="none" spc="0" normalizeH="0" baseline="0" noProof="0" dirty="0">
                <a:ln>
                  <a:noFill/>
                </a:ln>
                <a:solidFill>
                  <a:srgbClr val="2F2F2F"/>
                </a:solidFill>
                <a:effectLst/>
                <a:uLnTx/>
                <a:uFillTx/>
                <a:latin typeface="Arial" panose="020B0604020202020204"/>
                <a:ea typeface="微软雅黑" panose="020B0503020204020204" charset="-122"/>
                <a:cs typeface="+mn-cs"/>
              </a:rPr>
              <a:t>案例实操：</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i="0" u="none" strike="noStrike" kern="1200" cap="none" spc="0" normalizeH="0" baseline="0" noProof="0" dirty="0">
                <a:ln>
                  <a:noFill/>
                </a:ln>
                <a:solidFill>
                  <a:srgbClr val="2F2F2F"/>
                </a:solidFill>
                <a:effectLst/>
                <a:uLnTx/>
                <a:uFillTx/>
                <a:latin typeface="Arial" panose="020B0604020202020204"/>
                <a:ea typeface="微软雅黑" panose="020B0503020204020204" charset="-122"/>
                <a:cs typeface="+mn-cs"/>
              </a:rPr>
              <a:t>Case Practice:</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i="0" u="none" strike="noStrike" kern="1200" cap="none" spc="0" normalizeH="0" baseline="0" noProof="0" dirty="0">
              <a:ln>
                <a:noFill/>
              </a:ln>
              <a:solidFill>
                <a:srgbClr val="2F2F2F"/>
              </a:solidFill>
              <a:effectLst/>
              <a:uLnTx/>
              <a:uFillTx/>
              <a:latin typeface="Arial" panose="020B0604020202020204"/>
              <a:ea typeface="微软雅黑" panose="020B0503020204020204" charset="-122"/>
              <a:cs typeface="+mn-cs"/>
            </a:endParaRPr>
          </a:p>
        </p:txBody>
      </p:sp>
      <p:pic>
        <p:nvPicPr>
          <p:cNvPr id="5" name="图片 4"/>
          <p:cNvPicPr>
            <a:picLocks noChangeAspect="1"/>
          </p:cNvPicPr>
          <p:nvPr/>
        </p:nvPicPr>
        <p:blipFill>
          <a:blip r:embed="rId2"/>
          <a:stretch>
            <a:fillRect/>
          </a:stretch>
        </p:blipFill>
        <p:spPr>
          <a:xfrm>
            <a:off x="476933" y="453123"/>
            <a:ext cx="735992" cy="73648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对象 2"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9525" imgH="9525" progId="TCLayout.ActiveDocument.1">
                  <p:embed/>
                </p:oleObj>
              </mc:Choice>
              <mc:Fallback>
                <p:oleObj name="think-cell Slide" r:id="rId4" imgW="9525" imgH="9525" progId="TCLayout.ActiveDocument.1">
                  <p:embed/>
                  <p:pic>
                    <p:nvPicPr>
                      <p:cNvPr id="0" name="图片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矩形 3"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altLang="zh-CN" sz="3200" b="1" dirty="0">
              <a:cs typeface="+mn-ea"/>
              <a:sym typeface="+mn-lt"/>
            </a:endParaRPr>
          </a:p>
        </p:txBody>
      </p:sp>
      <p:sp>
        <p:nvSpPr>
          <p:cNvPr id="5" name="标题 4"/>
          <p:cNvSpPr>
            <a:spLocks noGrp="1"/>
          </p:cNvSpPr>
          <p:nvPr>
            <p:ph type="ctrTitle"/>
          </p:nvPr>
        </p:nvSpPr>
        <p:spPr>
          <a:xfrm>
            <a:off x="4865615" y="2692866"/>
            <a:ext cx="3699545" cy="83890"/>
          </a:xfrm>
        </p:spPr>
        <p:txBody>
          <a:bodyPr>
            <a:noAutofit/>
          </a:bodyPr>
          <a:lstStyle/>
          <a:p>
            <a:r>
              <a:rPr lang="zh-CN" altLang="en-US" sz="4400" dirty="0">
                <a:latin typeface="+mn-lt"/>
                <a:ea typeface="+mn-ea"/>
                <a:cs typeface="+mn-ea"/>
                <a:sym typeface="+mn-lt"/>
              </a:rPr>
              <a:t>谢谢聆听！</a:t>
            </a:r>
            <a:br>
              <a:rPr lang="zh-CN" altLang="en-US" sz="4400" dirty="0">
                <a:latin typeface="+mn-lt"/>
                <a:ea typeface="+mn-ea"/>
                <a:cs typeface="+mn-ea"/>
                <a:sym typeface="+mn-lt"/>
              </a:rPr>
            </a:br>
            <a:r>
              <a:rPr lang="zh-CN" altLang="en-US" sz="4400" dirty="0">
                <a:latin typeface="+mn-lt"/>
                <a:ea typeface="+mn-ea"/>
                <a:cs typeface="+mn-ea"/>
                <a:sym typeface="+mn-lt"/>
              </a:rPr>
              <a:t>Thank you for listening!</a:t>
            </a:r>
          </a:p>
        </p:txBody>
      </p:sp>
      <p:pic>
        <p:nvPicPr>
          <p:cNvPr id="6" name="图片 5"/>
          <p:cNvPicPr>
            <a:picLocks noChangeAspect="1"/>
          </p:cNvPicPr>
          <p:nvPr/>
        </p:nvPicPr>
        <p:blipFill>
          <a:blip r:embed="rId6"/>
          <a:stretch>
            <a:fillRect/>
          </a:stretch>
        </p:blipFill>
        <p:spPr>
          <a:xfrm>
            <a:off x="8470401" y="1493240"/>
            <a:ext cx="2580696" cy="4014132"/>
          </a:xfrm>
          <a:prstGeom prst="rect">
            <a:avLst/>
          </a:prstGeom>
        </p:spPr>
      </p:pic>
      <p:pic>
        <p:nvPicPr>
          <p:cNvPr id="12" name="图片 11"/>
          <p:cNvPicPr>
            <a:picLocks noChangeAspect="1"/>
          </p:cNvPicPr>
          <p:nvPr/>
        </p:nvPicPr>
        <p:blipFill>
          <a:blip r:embed="rId7"/>
          <a:stretch>
            <a:fillRect/>
          </a:stretch>
        </p:blipFill>
        <p:spPr>
          <a:xfrm>
            <a:off x="476933" y="453123"/>
            <a:ext cx="735992" cy="736485"/>
          </a:xfrm>
          <a:prstGeom prst="rect">
            <a:avLst/>
          </a:prstGeom>
        </p:spPr>
      </p:pic>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4784455" y="1130300"/>
            <a:ext cx="2623091" cy="953135"/>
          </a:xfrm>
          <a:prstGeom prst="rect">
            <a:avLst/>
          </a:prstGeom>
          <a:solidFill>
            <a:schemeClr val="bg1"/>
          </a:solidFill>
        </p:spPr>
        <p:txBody>
          <a:bodyPr wrap="square" rtlCol="0">
            <a:spAutoFit/>
          </a:bodyPr>
          <a:lstStyle/>
          <a:p>
            <a:pPr algn="ctr"/>
            <a:r>
              <a:rPr lang="zh-CN" altLang="en-US" sz="2800" b="1" dirty="0">
                <a:solidFill>
                  <a:schemeClr val="accent1"/>
                </a:solidFill>
                <a:cs typeface="+mn-ea"/>
                <a:sym typeface="+mn-lt"/>
              </a:rPr>
              <a:t>目录</a:t>
            </a:r>
          </a:p>
          <a:p>
            <a:pPr algn="ctr"/>
            <a:r>
              <a:rPr lang="zh-CN" altLang="en-US" sz="2800" b="1" dirty="0">
                <a:solidFill>
                  <a:schemeClr val="accent1"/>
                </a:solidFill>
                <a:cs typeface="+mn-ea"/>
                <a:sym typeface="+mn-lt"/>
              </a:rPr>
              <a:t>Catalog</a:t>
            </a:r>
          </a:p>
        </p:txBody>
      </p:sp>
      <p:grpSp>
        <p:nvGrpSpPr>
          <p:cNvPr id="4" name="组合 3"/>
          <p:cNvGrpSpPr/>
          <p:nvPr>
            <p:custDataLst>
              <p:tags r:id="rId3"/>
            </p:custDataLst>
          </p:nvPr>
        </p:nvGrpSpPr>
        <p:grpSpPr>
          <a:xfrm>
            <a:off x="898184" y="2984155"/>
            <a:ext cx="10804457" cy="2365965"/>
            <a:chOff x="874713" y="2999014"/>
            <a:chExt cx="10804457" cy="2365965"/>
          </a:xfrm>
        </p:grpSpPr>
        <p:sp>
          <p:nvSpPr>
            <p:cNvPr id="3" name="椭圆 2"/>
            <p:cNvSpPr/>
            <p:nvPr>
              <p:custDataLst>
                <p:tags r:id="rId4"/>
              </p:custDataLst>
            </p:nvPr>
          </p:nvSpPr>
          <p:spPr>
            <a:xfrm>
              <a:off x="874713" y="2999014"/>
              <a:ext cx="859972" cy="8599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cs typeface="+mn-ea"/>
                  <a:sym typeface="+mn-lt"/>
                </a:rPr>
                <a:t>01</a:t>
              </a:r>
              <a:endParaRPr lang="zh-CN" altLang="en-US" b="1" dirty="0">
                <a:cs typeface="+mn-ea"/>
                <a:sym typeface="+mn-lt"/>
              </a:endParaRPr>
            </a:p>
          </p:txBody>
        </p:sp>
        <p:sp>
          <p:nvSpPr>
            <p:cNvPr id="11" name="椭圆 10"/>
            <p:cNvSpPr/>
            <p:nvPr>
              <p:custDataLst>
                <p:tags r:id="rId5"/>
              </p:custDataLst>
            </p:nvPr>
          </p:nvSpPr>
          <p:spPr>
            <a:xfrm>
              <a:off x="1457326" y="3581627"/>
              <a:ext cx="277359" cy="27735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文本框 11"/>
            <p:cNvSpPr txBox="1"/>
            <p:nvPr>
              <p:custDataLst>
                <p:tags r:id="rId6"/>
              </p:custDataLst>
            </p:nvPr>
          </p:nvSpPr>
          <p:spPr>
            <a:xfrm>
              <a:off x="1850607" y="3550149"/>
              <a:ext cx="1490209" cy="1292662"/>
            </a:xfrm>
            <a:prstGeom prst="rect">
              <a:avLst/>
            </a:prstGeom>
            <a:noFill/>
          </p:spPr>
          <p:txBody>
            <a:bodyPr wrap="square">
              <a:spAutoFit/>
            </a:bodyPr>
            <a:lstStyle/>
            <a:p>
              <a:r>
                <a:rPr lang="zh-CN" altLang="en-US" sz="1600" b="1" dirty="0">
                  <a:cs typeface="+mn-ea"/>
                  <a:sym typeface="+mn-lt"/>
                </a:rPr>
                <a:t>传承人介绍</a:t>
              </a:r>
            </a:p>
            <a:p>
              <a:r>
                <a:rPr lang="en-US" altLang="zh-CN" sz="1600" b="1" dirty="0">
                  <a:cs typeface="+mn-ea"/>
                  <a:sym typeface="+mn-lt"/>
                </a:rPr>
                <a:t>Inheritor Introduction</a:t>
              </a:r>
              <a:endParaRPr lang="en-US" altLang="zh-CN" sz="1000" b="1" dirty="0">
                <a:cs typeface="+mn-ea"/>
                <a:sym typeface="+mn-lt"/>
              </a:endParaRPr>
            </a:p>
            <a:p>
              <a:endParaRPr lang="en-US" altLang="zh-CN" sz="1000" b="1" dirty="0">
                <a:cs typeface="+mn-ea"/>
                <a:sym typeface="+mn-lt"/>
              </a:endParaRPr>
            </a:p>
            <a:p>
              <a:endParaRPr lang="en-US" altLang="zh-CN" sz="1000" b="1" dirty="0">
                <a:cs typeface="+mn-ea"/>
                <a:sym typeface="+mn-lt"/>
              </a:endParaRPr>
            </a:p>
            <a:p>
              <a:endParaRPr lang="en-US" altLang="zh-CN" sz="1000" b="1" dirty="0">
                <a:cs typeface="+mn-ea"/>
                <a:sym typeface="+mn-lt"/>
              </a:endParaRPr>
            </a:p>
          </p:txBody>
        </p:sp>
        <p:sp>
          <p:nvSpPr>
            <p:cNvPr id="22" name="椭圆 21"/>
            <p:cNvSpPr/>
            <p:nvPr>
              <p:custDataLst>
                <p:tags r:id="rId7"/>
              </p:custDataLst>
            </p:nvPr>
          </p:nvSpPr>
          <p:spPr>
            <a:xfrm>
              <a:off x="3656013" y="2999014"/>
              <a:ext cx="859972" cy="8599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cs typeface="+mn-ea"/>
                  <a:sym typeface="+mn-lt"/>
                </a:rPr>
                <a:t>02</a:t>
              </a:r>
              <a:endParaRPr lang="zh-CN" altLang="en-US" b="1" dirty="0">
                <a:cs typeface="+mn-ea"/>
                <a:sym typeface="+mn-lt"/>
              </a:endParaRPr>
            </a:p>
          </p:txBody>
        </p:sp>
        <p:sp>
          <p:nvSpPr>
            <p:cNvPr id="23" name="椭圆 22"/>
            <p:cNvSpPr/>
            <p:nvPr>
              <p:custDataLst>
                <p:tags r:id="rId8"/>
              </p:custDataLst>
            </p:nvPr>
          </p:nvSpPr>
          <p:spPr>
            <a:xfrm>
              <a:off x="4238626" y="3581627"/>
              <a:ext cx="277359" cy="27735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文本框 23"/>
            <p:cNvSpPr txBox="1"/>
            <p:nvPr>
              <p:custDataLst>
                <p:tags r:id="rId9"/>
              </p:custDataLst>
            </p:nvPr>
          </p:nvSpPr>
          <p:spPr>
            <a:xfrm>
              <a:off x="4631906" y="3550149"/>
              <a:ext cx="1689483" cy="1322070"/>
            </a:xfrm>
            <a:prstGeom prst="rect">
              <a:avLst/>
            </a:prstGeom>
            <a:noFill/>
          </p:spPr>
          <p:txBody>
            <a:bodyPr wrap="square">
              <a:spAutoFit/>
            </a:bodyPr>
            <a:lstStyle/>
            <a:p>
              <a:r>
                <a:rPr lang="zh-CN" altLang="en-US" sz="1600" b="1" dirty="0">
                  <a:cs typeface="+mn-ea"/>
                  <a:sym typeface="+mn-lt"/>
                </a:rPr>
                <a:t>绮针</a:t>
              </a:r>
              <a:r>
                <a:rPr lang="en-US" altLang="zh-CN" sz="1600" b="1" dirty="0">
                  <a:cs typeface="+mn-ea"/>
                  <a:sym typeface="+mn-lt"/>
                </a:rPr>
                <a:t>7</a:t>
              </a:r>
              <a:r>
                <a:rPr lang="zh-CN" altLang="en-US" sz="1600" b="1" dirty="0">
                  <a:cs typeface="+mn-ea"/>
                  <a:sym typeface="+mn-lt"/>
                </a:rPr>
                <a:t>疗的特点</a:t>
              </a:r>
            </a:p>
            <a:p>
              <a:r>
                <a:rPr lang="en-US" altLang="zh-CN" sz="1600" b="1" dirty="0">
                  <a:cs typeface="+mn-ea"/>
                  <a:sym typeface="+mn-lt"/>
                </a:rPr>
                <a:t>Characteristics of 7 Therapy with Beautiful Needles</a:t>
              </a:r>
            </a:p>
          </p:txBody>
        </p:sp>
        <p:sp>
          <p:nvSpPr>
            <p:cNvPr id="25" name="椭圆 24"/>
            <p:cNvSpPr/>
            <p:nvPr>
              <p:custDataLst>
                <p:tags r:id="rId10"/>
              </p:custDataLst>
            </p:nvPr>
          </p:nvSpPr>
          <p:spPr>
            <a:xfrm>
              <a:off x="6437313" y="2999014"/>
              <a:ext cx="859972" cy="8599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cs typeface="+mn-ea"/>
                  <a:sym typeface="+mn-lt"/>
                </a:rPr>
                <a:t>03</a:t>
              </a:r>
              <a:endParaRPr lang="zh-CN" altLang="en-US" b="1" dirty="0">
                <a:cs typeface="+mn-ea"/>
                <a:sym typeface="+mn-lt"/>
              </a:endParaRPr>
            </a:p>
          </p:txBody>
        </p:sp>
        <p:sp>
          <p:nvSpPr>
            <p:cNvPr id="26" name="椭圆 25"/>
            <p:cNvSpPr/>
            <p:nvPr>
              <p:custDataLst>
                <p:tags r:id="rId11"/>
              </p:custDataLst>
            </p:nvPr>
          </p:nvSpPr>
          <p:spPr>
            <a:xfrm>
              <a:off x="7019926" y="3581627"/>
              <a:ext cx="277359" cy="27735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文本框 26"/>
            <p:cNvSpPr txBox="1"/>
            <p:nvPr>
              <p:custDataLst>
                <p:tags r:id="rId12"/>
              </p:custDataLst>
            </p:nvPr>
          </p:nvSpPr>
          <p:spPr>
            <a:xfrm>
              <a:off x="7413208" y="3550149"/>
              <a:ext cx="1883490" cy="1814830"/>
            </a:xfrm>
            <a:prstGeom prst="rect">
              <a:avLst/>
            </a:prstGeom>
            <a:noFill/>
          </p:spPr>
          <p:txBody>
            <a:bodyPr wrap="square">
              <a:spAutoFit/>
            </a:bodyPr>
            <a:lstStyle/>
            <a:p>
              <a:r>
                <a:rPr lang="zh-CN" altLang="en-US" sz="1600" b="1" dirty="0">
                  <a:cs typeface="+mn-ea"/>
                  <a:sym typeface="+mn-lt"/>
                </a:rPr>
                <a:t>绮针阴阳平衡关系</a:t>
              </a:r>
            </a:p>
            <a:p>
              <a:r>
                <a:rPr lang="en-US" altLang="zh-CN" sz="1600" b="1" dirty="0">
                  <a:cs typeface="+mn-ea"/>
                  <a:sym typeface="+mn-lt"/>
                </a:rPr>
                <a:t>Relationship to Yin and Yang and Balance of 7 Therapy with Beautiful Needles</a:t>
              </a:r>
            </a:p>
          </p:txBody>
        </p:sp>
        <p:sp>
          <p:nvSpPr>
            <p:cNvPr id="28" name="椭圆 27"/>
            <p:cNvSpPr/>
            <p:nvPr>
              <p:custDataLst>
                <p:tags r:id="rId13"/>
              </p:custDataLst>
            </p:nvPr>
          </p:nvSpPr>
          <p:spPr>
            <a:xfrm>
              <a:off x="9218613" y="2999014"/>
              <a:ext cx="859972" cy="8599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cs typeface="+mn-ea"/>
                  <a:sym typeface="+mn-lt"/>
                </a:rPr>
                <a:t>04</a:t>
              </a:r>
              <a:endParaRPr lang="zh-CN" altLang="en-US" b="1" dirty="0">
                <a:cs typeface="+mn-ea"/>
                <a:sym typeface="+mn-lt"/>
              </a:endParaRPr>
            </a:p>
          </p:txBody>
        </p:sp>
        <p:sp>
          <p:nvSpPr>
            <p:cNvPr id="29" name="椭圆 28"/>
            <p:cNvSpPr/>
            <p:nvPr>
              <p:custDataLst>
                <p:tags r:id="rId14"/>
              </p:custDataLst>
            </p:nvPr>
          </p:nvSpPr>
          <p:spPr>
            <a:xfrm>
              <a:off x="9801226" y="3581627"/>
              <a:ext cx="277359" cy="27735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文本框 29"/>
            <p:cNvSpPr txBox="1"/>
            <p:nvPr>
              <p:custDataLst>
                <p:tags r:id="rId15"/>
              </p:custDataLst>
            </p:nvPr>
          </p:nvSpPr>
          <p:spPr>
            <a:xfrm>
              <a:off x="10194507" y="3550149"/>
              <a:ext cx="1484663" cy="1814830"/>
            </a:xfrm>
            <a:prstGeom prst="rect">
              <a:avLst/>
            </a:prstGeom>
            <a:noFill/>
          </p:spPr>
          <p:txBody>
            <a:bodyPr wrap="square">
              <a:spAutoFit/>
            </a:bodyPr>
            <a:lstStyle/>
            <a:p>
              <a:r>
                <a:rPr lang="zh-CN" altLang="en-US" sz="1600" b="1" dirty="0">
                  <a:cs typeface="+mn-ea"/>
                  <a:sym typeface="+mn-lt"/>
                </a:rPr>
                <a:t>绮针临床应用</a:t>
              </a:r>
            </a:p>
            <a:p>
              <a:r>
                <a:rPr lang="en-US" altLang="zh-CN" sz="1600" b="1" dirty="0">
                  <a:cs typeface="+mn-ea"/>
                  <a:sym typeface="+mn-lt"/>
                </a:rPr>
                <a:t>Clinical Applications of 7 Therapy with Beautiful Needles</a:t>
              </a:r>
            </a:p>
          </p:txBody>
        </p:sp>
      </p:grpSp>
      <p:pic>
        <p:nvPicPr>
          <p:cNvPr id="2" name="图片 1"/>
          <p:cNvPicPr>
            <a:picLocks noChangeAspect="1"/>
          </p:cNvPicPr>
          <p:nvPr/>
        </p:nvPicPr>
        <p:blipFill>
          <a:blip r:embed="rId17"/>
          <a:stretch>
            <a:fillRect/>
          </a:stretch>
        </p:blipFill>
        <p:spPr>
          <a:xfrm>
            <a:off x="476933" y="453123"/>
            <a:ext cx="735992" cy="736485"/>
          </a:xfrm>
          <a:prstGeom prst="rect">
            <a:avLst/>
          </a:prstGeom>
        </p:spPr>
      </p:pic>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normAutofit/>
          </a:bodyPr>
          <a:lstStyle/>
          <a:p>
            <a:r>
              <a:rPr lang="zh-CN" altLang="en-US" dirty="0">
                <a:latin typeface="+mn-lt"/>
                <a:ea typeface="+mn-ea"/>
                <a:cs typeface="+mn-ea"/>
                <a:sym typeface="+mn-lt"/>
              </a:rPr>
              <a:t>传承人介绍</a:t>
            </a:r>
          </a:p>
        </p:txBody>
      </p:sp>
      <p:sp>
        <p:nvSpPr>
          <p:cNvPr id="6" name="文本占位符 5"/>
          <p:cNvSpPr>
            <a:spLocks noGrp="1"/>
          </p:cNvSpPr>
          <p:nvPr>
            <p:ph type="body" idx="1"/>
          </p:nvPr>
        </p:nvSpPr>
        <p:spPr/>
        <p:txBody>
          <a:bodyPr>
            <a:normAutofit/>
          </a:bodyPr>
          <a:lstStyle/>
          <a:p>
            <a:pPr lvl="0"/>
            <a:r>
              <a:rPr lang="zh-CN" altLang="en-US" sz="2400" b="1" dirty="0">
                <a:latin typeface="Arial" panose="020B0604020202020204" pitchFamily="34" charset="0"/>
                <a:cs typeface="Arial" panose="020B0604020202020204" pitchFamily="34" charset="0"/>
                <a:sym typeface="+mn-lt"/>
              </a:rPr>
              <a:t>Inheritor Introduction</a:t>
            </a:r>
          </a:p>
        </p:txBody>
      </p:sp>
      <p:sp>
        <p:nvSpPr>
          <p:cNvPr id="9" name="文本框 8"/>
          <p:cNvSpPr txBox="1"/>
          <p:nvPr/>
        </p:nvSpPr>
        <p:spPr>
          <a:xfrm>
            <a:off x="2416466" y="2031279"/>
            <a:ext cx="1023516" cy="889909"/>
          </a:xfrm>
          <a:prstGeom prst="rect">
            <a:avLst/>
          </a:prstGeom>
          <a:noFill/>
          <a:ln w="117475">
            <a:noFill/>
          </a:ln>
        </p:spPr>
        <p:txBody>
          <a:bodyPr wrap="none" rtlCol="0">
            <a:prstTxWarp prst="textPlain">
              <a:avLst/>
            </a:prstTxWarp>
            <a:spAutoFit/>
          </a:bodyPr>
          <a:lstStyle/>
          <a:p>
            <a:r>
              <a:rPr lang="en-US" altLang="zh-CN" spc="100" dirty="0">
                <a:solidFill>
                  <a:schemeClr val="accent1"/>
                </a:solidFill>
                <a:cs typeface="+mn-ea"/>
                <a:sym typeface="+mn-lt"/>
              </a:rPr>
              <a:t>/</a:t>
            </a:r>
            <a:r>
              <a:rPr lang="en-US" altLang="zh-CN" sz="100" spc="100" dirty="0">
                <a:solidFill>
                  <a:schemeClr val="accent1"/>
                </a:solidFill>
                <a:cs typeface="+mn-ea"/>
                <a:sym typeface="+mn-lt"/>
              </a:rPr>
              <a:t> </a:t>
            </a:r>
            <a:r>
              <a:rPr lang="en-US" altLang="zh-CN" spc="100" dirty="0">
                <a:solidFill>
                  <a:schemeClr val="accent1"/>
                </a:solidFill>
                <a:cs typeface="+mn-ea"/>
                <a:sym typeface="+mn-lt"/>
              </a:rPr>
              <a:t>01</a:t>
            </a:r>
            <a:endParaRPr lang="zh-CN" altLang="en-US" spc="100" dirty="0">
              <a:solidFill>
                <a:schemeClr val="accent1"/>
              </a:solidFill>
              <a:cs typeface="+mn-ea"/>
              <a:sym typeface="+mn-lt"/>
            </a:endParaRPr>
          </a:p>
        </p:txBody>
      </p:sp>
      <p:pic>
        <p:nvPicPr>
          <p:cNvPr id="2" name="图片 1"/>
          <p:cNvPicPr>
            <a:picLocks noChangeAspect="1"/>
          </p:cNvPicPr>
          <p:nvPr/>
        </p:nvPicPr>
        <p:blipFill>
          <a:blip r:embed="rId4"/>
          <a:stretch>
            <a:fillRect/>
          </a:stretch>
        </p:blipFill>
        <p:spPr>
          <a:xfrm>
            <a:off x="476933" y="453123"/>
            <a:ext cx="735992" cy="736485"/>
          </a:xfrm>
          <a:prstGeom prst="rect">
            <a:avLst/>
          </a:prstGeom>
        </p:spPr>
      </p:pic>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19200" y="162560"/>
            <a:ext cx="10301287" cy="1066800"/>
          </a:xfrm>
        </p:spPr>
        <p:txBody>
          <a:bodyPr>
            <a:normAutofit fontScale="90000"/>
          </a:bodyPr>
          <a:lstStyle/>
          <a:p>
            <a:pPr algn="ctr"/>
            <a:r>
              <a:rPr lang="zh-CN" altLang="en-US" sz="3600" dirty="0">
                <a:solidFill>
                  <a:srgbClr val="2F2F2F"/>
                </a:solidFill>
                <a:latin typeface="+mj-ea"/>
              </a:rPr>
              <a:t>绮针</a:t>
            </a:r>
            <a:r>
              <a:rPr lang="en-US" altLang="zh-CN" sz="3600" dirty="0">
                <a:solidFill>
                  <a:srgbClr val="2F2F2F"/>
                </a:solidFill>
                <a:latin typeface="+mj-ea"/>
              </a:rPr>
              <a:t>7</a:t>
            </a:r>
            <a:r>
              <a:rPr lang="zh-CN" altLang="en-US" sz="3600" dirty="0">
                <a:solidFill>
                  <a:srgbClr val="2F2F2F"/>
                </a:solidFill>
                <a:latin typeface="+mj-ea"/>
              </a:rPr>
              <a:t>疗</a:t>
            </a:r>
            <a:r>
              <a:rPr kumimoji="0" lang="zh-CN" altLang="en-US" sz="3600" b="1" i="0" u="none" strike="noStrike" kern="1200" cap="none" spc="0" normalizeH="0" baseline="0" noProof="0" dirty="0">
                <a:ln>
                  <a:noFill/>
                </a:ln>
                <a:solidFill>
                  <a:srgbClr val="2F2F2F"/>
                </a:solidFill>
                <a:effectLst/>
                <a:uLnTx/>
                <a:uFillTx/>
                <a:latin typeface="+mj-ea"/>
                <a:cs typeface="+mj-cs"/>
              </a:rPr>
              <a:t>传承人介绍</a:t>
            </a:r>
            <a:br>
              <a:rPr kumimoji="0" lang="zh-CN" altLang="en-US" sz="3600" b="1" i="0" u="none" strike="noStrike" kern="1200" cap="none" spc="0" normalizeH="0" baseline="0" noProof="0" dirty="0">
                <a:ln>
                  <a:noFill/>
                </a:ln>
                <a:solidFill>
                  <a:srgbClr val="2F2F2F"/>
                </a:solidFill>
                <a:effectLst/>
                <a:uLnTx/>
                <a:uFillTx/>
                <a:latin typeface="+mj-ea"/>
                <a:cs typeface="+mj-cs"/>
              </a:rPr>
            </a:br>
            <a:r>
              <a:rPr kumimoji="0" lang="zh-CN" altLang="en-US" sz="2700" b="1" i="0" u="none" strike="noStrike" kern="1200" cap="none" spc="0" normalizeH="0" baseline="0" noProof="0" dirty="0">
                <a:ln>
                  <a:noFill/>
                </a:ln>
                <a:solidFill>
                  <a:srgbClr val="2F2F2F"/>
                </a:solidFill>
                <a:effectLst/>
                <a:uLnTx/>
                <a:uFillTx/>
                <a:latin typeface="+mj-ea"/>
                <a:cs typeface="+mj-cs"/>
              </a:rPr>
              <a:t>Introduction</a:t>
            </a:r>
            <a:r>
              <a:rPr kumimoji="0" lang="en-US" altLang="zh-CN" sz="2700" b="1" i="0" u="none" strike="noStrike" kern="1200" cap="none" spc="0" normalizeH="0" baseline="0" noProof="0" dirty="0">
                <a:ln>
                  <a:noFill/>
                </a:ln>
                <a:solidFill>
                  <a:srgbClr val="2F2F2F"/>
                </a:solidFill>
                <a:effectLst/>
                <a:uLnTx/>
                <a:uFillTx/>
                <a:latin typeface="+mj-ea"/>
                <a:cs typeface="+mj-cs"/>
              </a:rPr>
              <a:t> to the </a:t>
            </a:r>
            <a:r>
              <a:rPr lang="zh-CN" altLang="en-US" sz="2700" noProof="0" dirty="0">
                <a:ln>
                  <a:noFill/>
                </a:ln>
                <a:solidFill>
                  <a:srgbClr val="2F2F2F"/>
                </a:solidFill>
                <a:effectLst/>
                <a:uLnTx/>
                <a:uFillTx/>
                <a:latin typeface="+mj-ea"/>
                <a:sym typeface="+mn-ea"/>
              </a:rPr>
              <a:t>Inheritor </a:t>
            </a:r>
            <a:r>
              <a:rPr kumimoji="0" lang="en-US" altLang="zh-CN" sz="2700" b="1" i="0" u="none" strike="noStrike" kern="1200" cap="none" spc="0" normalizeH="0" baseline="0" noProof="0" dirty="0">
                <a:ln>
                  <a:noFill/>
                </a:ln>
                <a:solidFill>
                  <a:srgbClr val="2F2F2F"/>
                </a:solidFill>
                <a:effectLst/>
                <a:uLnTx/>
                <a:uFillTx/>
                <a:latin typeface="+mj-ea"/>
                <a:cs typeface="+mj-cs"/>
              </a:rPr>
              <a:t>of 7 Therapy with Beautiful Needles </a:t>
            </a:r>
            <a:br>
              <a:rPr kumimoji="0" lang="en-US" altLang="zh-CN" sz="2700" b="1" i="0" u="none" strike="noStrike" kern="1200" cap="none" spc="0" normalizeH="0" baseline="0" noProof="0" dirty="0">
                <a:ln>
                  <a:noFill/>
                </a:ln>
                <a:solidFill>
                  <a:srgbClr val="2F2F2F"/>
                </a:solidFill>
                <a:effectLst/>
                <a:uLnTx/>
                <a:uFillTx/>
                <a:latin typeface="Arial" panose="020B0604020202020204"/>
                <a:ea typeface="微软雅黑" panose="020B0503020204020204" charset="-122"/>
                <a:cs typeface="+mj-cs"/>
              </a:rPr>
            </a:br>
            <a:r>
              <a:rPr kumimoji="0" lang="zh-CN" altLang="en-US" sz="2700" b="1" i="0" u="none" strike="noStrike" kern="1200" cap="none" spc="0" normalizeH="0" baseline="0" noProof="0" dirty="0">
                <a:ln>
                  <a:noFill/>
                </a:ln>
                <a:solidFill>
                  <a:srgbClr val="262626"/>
                </a:solidFill>
                <a:effectLst/>
                <a:uLnTx/>
                <a:uFillTx/>
                <a:latin typeface="微软雅黑" panose="020B0503020204020204" charset="-122"/>
                <a:ea typeface="微软雅黑" panose="020B0503020204020204" charset="-122"/>
                <a:cs typeface="+mj-cs"/>
                <a:sym typeface="+mn-ea"/>
              </a:rPr>
              <a:t> </a:t>
            </a:r>
            <a:endParaRPr lang="zh-CN" altLang="en-US" sz="2700"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t>4</a:t>
            </a:fld>
            <a:endParaRPr lang="zh-CN" altLang="en-US"/>
          </a:p>
        </p:txBody>
      </p:sp>
      <p:pic>
        <p:nvPicPr>
          <p:cNvPr id="5" name="图片 4"/>
          <p:cNvPicPr>
            <a:picLocks noChangeAspect="1"/>
          </p:cNvPicPr>
          <p:nvPr/>
        </p:nvPicPr>
        <p:blipFill>
          <a:blip r:embed="rId2"/>
          <a:stretch>
            <a:fillRect/>
          </a:stretch>
        </p:blipFill>
        <p:spPr>
          <a:xfrm>
            <a:off x="1066800" y="1390988"/>
            <a:ext cx="3414056" cy="4163929"/>
          </a:xfrm>
          <a:prstGeom prst="rect">
            <a:avLst/>
          </a:prstGeom>
        </p:spPr>
      </p:pic>
      <p:sp>
        <p:nvSpPr>
          <p:cNvPr id="7" name="文本框 6"/>
          <p:cNvSpPr txBox="1"/>
          <p:nvPr/>
        </p:nvSpPr>
        <p:spPr>
          <a:xfrm>
            <a:off x="5669280" y="864689"/>
            <a:ext cx="5455920" cy="5939155"/>
          </a:xfrm>
          <a:prstGeom prst="rect">
            <a:avLst/>
          </a:prstGeom>
          <a:noFill/>
        </p:spPr>
        <p:txBody>
          <a:bodyPr wrap="square">
            <a:spAutoFit/>
          </a:bodyPr>
          <a:lstStyle/>
          <a:p>
            <a:pPr marL="0" marR="0" lvl="0" indent="0" algn="l" defTabSz="609600" rtl="0" eaLnBrk="1" fontAlgn="auto" latinLnBrk="0" hangingPunct="1">
              <a:lnSpc>
                <a:spcPct val="125000"/>
              </a:lnSpc>
              <a:spcBef>
                <a:spcPts val="0"/>
              </a:spcBef>
              <a:spcAft>
                <a:spcPts val="0"/>
              </a:spcAft>
              <a:buClrTx/>
              <a:buSzTx/>
              <a:buFont typeface="Arial" panose="020B0604020202020204" pitchFamily="34" charset="0"/>
              <a:buNone/>
              <a:defRPr/>
            </a:pPr>
            <a:r>
              <a:rPr kumimoji="0" lang="zh-CN" altLang="en-US"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中医传承人</a:t>
            </a:r>
            <a:r>
              <a:rPr kumimoji="0" lang="en-US" altLang="zh-CN"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中国工程院院士国医大师石学敏弟子</a:t>
            </a:r>
            <a:endParaRPr kumimoji="0" lang="en-US" altLang="zh-CN"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609600" rtl="0" eaLnBrk="1" fontAlgn="auto" latinLnBrk="0" hangingPunct="1">
              <a:lnSpc>
                <a:spcPct val="125000"/>
              </a:lnSpc>
              <a:spcBef>
                <a:spcPts val="0"/>
              </a:spcBef>
              <a:spcAft>
                <a:spcPts val="0"/>
              </a:spcAft>
              <a:buClrTx/>
              <a:buSzTx/>
              <a:buFont typeface="Arial" panose="020B0604020202020204" pitchFamily="34" charset="0"/>
              <a:buNone/>
              <a:defRPr/>
            </a:pPr>
            <a:r>
              <a:rPr kumimoji="0" lang="zh-CN" altLang="en-US"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法律公证</a:t>
            </a:r>
            <a:r>
              <a:rPr kumimoji="0" lang="en-US" altLang="zh-CN"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国际针灸医师</a:t>
            </a:r>
            <a:r>
              <a:rPr kumimoji="0" lang="en-US" altLang="zh-CN"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p>
          <a:p>
            <a:pPr marL="0" marR="0" lvl="0" indent="0" algn="l" defTabSz="609600" rtl="0" eaLnBrk="1" fontAlgn="auto" latinLnBrk="0" hangingPunct="1">
              <a:lnSpc>
                <a:spcPct val="125000"/>
              </a:lnSpc>
              <a:spcBef>
                <a:spcPts val="0"/>
              </a:spcBef>
              <a:spcAft>
                <a:spcPts val="0"/>
              </a:spcAft>
              <a:buClrTx/>
              <a:buSzTx/>
              <a:buFont typeface="Arial" panose="020B0604020202020204" pitchFamily="34" charset="0"/>
              <a:buNone/>
              <a:defRPr/>
            </a:pPr>
            <a:r>
              <a:rPr kumimoji="0" lang="zh-CN" altLang="en-US"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国家二级心理咨询师</a:t>
            </a:r>
          </a:p>
          <a:p>
            <a:pPr marL="0" marR="0" lvl="0" indent="0" algn="l" defTabSz="6096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Traditional Chinese medicine inheritor - Disciple of Shi Xuemin, master of Traditional Chinese Medicine and academician of Chinese Academy of Engineering </a:t>
            </a:r>
          </a:p>
          <a:p>
            <a:pPr marL="0" marR="0" lvl="0" indent="0" algn="l" defTabSz="6096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Legal notarized International acupuncturist</a:t>
            </a:r>
          </a:p>
          <a:p>
            <a:pPr marL="0" marR="0" lvl="0" indent="0" algn="l" defTabSz="6096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National second level psychological consultant</a:t>
            </a:r>
          </a:p>
          <a:p>
            <a:pPr marL="0" marR="0" lvl="0" indent="0" algn="l" defTabSz="609600" rtl="0" eaLnBrk="1" fontAlgn="auto" latinLnBrk="0" hangingPunct="1">
              <a:lnSpc>
                <a:spcPct val="125000"/>
              </a:lnSpc>
              <a:spcBef>
                <a:spcPts val="0"/>
              </a:spcBef>
              <a:spcAft>
                <a:spcPts val="0"/>
              </a:spcAft>
              <a:buClrTx/>
              <a:buSzTx/>
              <a:buFont typeface="Arial" panose="020B0604020202020204" pitchFamily="34" charset="0"/>
              <a:buNone/>
              <a:defRPr/>
            </a:pPr>
            <a:endParaRPr kumimoji="0" lang="en-US" altLang="zh-CN"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609600" rtl="0" eaLnBrk="1" fontAlgn="auto" latinLnBrk="0" hangingPunct="1">
              <a:lnSpc>
                <a:spcPct val="125000"/>
              </a:lnSpc>
              <a:spcBef>
                <a:spcPts val="0"/>
              </a:spcBef>
              <a:spcAft>
                <a:spcPts val="0"/>
              </a:spcAft>
              <a:buClrTx/>
              <a:buSzTx/>
              <a:buFont typeface="Arial" panose="020B0604020202020204" pitchFamily="34" charset="0"/>
              <a:buNone/>
              <a:defRPr/>
            </a:pPr>
            <a:r>
              <a:rPr kumimoji="0" lang="zh-CN" altLang="en-US"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北京《国针益草》中医院创始人</a:t>
            </a:r>
            <a:r>
              <a:rPr kumimoji="0" lang="en-US" altLang="zh-CN"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院长</a:t>
            </a:r>
          </a:p>
          <a:p>
            <a:pPr marL="0" marR="0" lvl="0" indent="0" algn="l" defTabSz="609600" rtl="0" eaLnBrk="1" fontAlgn="auto" latinLnBrk="0" hangingPunct="1">
              <a:lnSpc>
                <a:spcPct val="125000"/>
              </a:lnSpc>
              <a:spcBef>
                <a:spcPts val="0"/>
              </a:spcBef>
              <a:spcAft>
                <a:spcPts val="0"/>
              </a:spcAft>
              <a:buClrTx/>
              <a:buSzTx/>
              <a:buFont typeface="Arial" panose="020B0604020202020204" pitchFamily="34" charset="0"/>
              <a:buNone/>
              <a:defRPr/>
            </a:pPr>
            <a:r>
              <a:rPr kumimoji="0" lang="zh-CN" altLang="en-US"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焯仁众康国际健康管理（北京）有限公司董事长</a:t>
            </a:r>
          </a:p>
          <a:p>
            <a:pPr marL="0" marR="0" lvl="0" indent="0" algn="l" defTabSz="6096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President and Founder of Beijing “National Needle and Benificial Herbs”TCM Hospital</a:t>
            </a:r>
          </a:p>
          <a:p>
            <a:pPr marL="0" marR="0" lvl="0" indent="0" algn="l" defTabSz="6096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Chairman of Zhuoren Zhongkang International Health Management (Beijing) Co., Ltd.</a:t>
            </a:r>
          </a:p>
          <a:p>
            <a:pPr marL="0" marR="0" lvl="0" indent="0" algn="l" defTabSz="609600" rtl="0" eaLnBrk="1" fontAlgn="auto" latinLnBrk="0" hangingPunct="1">
              <a:lnSpc>
                <a:spcPct val="125000"/>
              </a:lnSpc>
              <a:spcBef>
                <a:spcPts val="0"/>
              </a:spcBef>
              <a:spcAft>
                <a:spcPts val="0"/>
              </a:spcAft>
              <a:buClrTx/>
              <a:buSzTx/>
              <a:buFont typeface="Arial" panose="020B0604020202020204" pitchFamily="34" charset="0"/>
              <a:buNone/>
              <a:defRPr/>
            </a:pPr>
            <a:endParaRPr kumimoji="0" lang="zh-CN" altLang="en-US"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609600" rtl="0" eaLnBrk="1" fontAlgn="auto" latinLnBrk="0" hangingPunct="1">
              <a:lnSpc>
                <a:spcPct val="125000"/>
              </a:lnSpc>
              <a:spcBef>
                <a:spcPts val="0"/>
              </a:spcBef>
              <a:spcAft>
                <a:spcPts val="0"/>
              </a:spcAft>
              <a:buClrTx/>
              <a:buSzTx/>
              <a:buFont typeface="Arial" panose="020B0604020202020204" pitchFamily="34" charset="0"/>
              <a:buNone/>
              <a:defRPr/>
            </a:pPr>
            <a:r>
              <a:rPr kumimoji="0" lang="zh-CN" altLang="en-US"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中华中医药学会中医药健康产学研联盟会常务理事</a:t>
            </a:r>
          </a:p>
          <a:p>
            <a:pPr marL="0" marR="0" lvl="0" indent="0" algn="l" defTabSz="609600" rtl="0" eaLnBrk="1" fontAlgn="auto" latinLnBrk="0" hangingPunct="1">
              <a:lnSpc>
                <a:spcPct val="125000"/>
              </a:lnSpc>
              <a:spcBef>
                <a:spcPts val="0"/>
              </a:spcBef>
              <a:spcAft>
                <a:spcPts val="0"/>
              </a:spcAft>
              <a:buClrTx/>
              <a:buSzTx/>
              <a:buFont typeface="Arial" panose="020B0604020202020204" pitchFamily="34" charset="0"/>
              <a:buNone/>
              <a:defRPr/>
            </a:pPr>
            <a:r>
              <a:rPr kumimoji="0" lang="zh-CN" altLang="en-US"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中国民族医药学会科普分会副会长</a:t>
            </a:r>
          </a:p>
          <a:p>
            <a:pPr marL="0" marR="0" lvl="0" indent="0" algn="l" defTabSz="609600" rtl="0" eaLnBrk="1" fontAlgn="auto" latinLnBrk="0" hangingPunct="1">
              <a:lnSpc>
                <a:spcPct val="125000"/>
              </a:lnSpc>
              <a:spcBef>
                <a:spcPts val="0"/>
              </a:spcBef>
              <a:spcAft>
                <a:spcPts val="0"/>
              </a:spcAft>
              <a:buClrTx/>
              <a:buSzTx/>
              <a:buFont typeface="Arial" panose="020B0604020202020204" pitchFamily="34" charset="0"/>
              <a:buNone/>
              <a:defRPr/>
            </a:pPr>
            <a:r>
              <a:rPr kumimoji="0" lang="zh-CN" altLang="en-US"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中国民族医药学会科普分会人才库专家</a:t>
            </a:r>
          </a:p>
          <a:p>
            <a:pPr marL="0" marR="0" lvl="0" indent="0" algn="l" defTabSz="609600" rtl="0" eaLnBrk="1" fontAlgn="auto" latinLnBrk="0" hangingPunct="1">
              <a:lnSpc>
                <a:spcPct val="125000"/>
              </a:lnSpc>
              <a:spcBef>
                <a:spcPts val="0"/>
              </a:spcBef>
              <a:spcAft>
                <a:spcPts val="0"/>
              </a:spcAft>
              <a:buClrTx/>
              <a:buSzTx/>
              <a:buFont typeface="Arial" panose="020B0604020202020204" pitchFamily="34" charset="0"/>
              <a:buNone/>
              <a:defRPr/>
            </a:pPr>
            <a:r>
              <a:rPr kumimoji="0" lang="zh-CN" altLang="en-US"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香港国际美医健联合学会常务理事、北京分会会长</a:t>
            </a:r>
          </a:p>
          <a:p>
            <a:pPr marL="0" marR="0" lvl="0" indent="0" algn="l" defTabSz="6096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Executive director of the Association of Production, Education and Research for Chinese Traditional Medicine and Science</a:t>
            </a:r>
          </a:p>
          <a:p>
            <a:pPr marL="0" marR="0" lvl="0" indent="0" algn="l" defTabSz="6096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Vice President of Council of Popular Science Branch of China Medical Association of Minorities</a:t>
            </a:r>
          </a:p>
          <a:p>
            <a:pPr marL="0" marR="0" lvl="0" indent="0" algn="l" defTabSz="6096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Talent Pool Expert of Council of Popular Science Branch of China Medical Association of Minorities</a:t>
            </a:r>
          </a:p>
          <a:p>
            <a:pPr marL="0" marR="0" lvl="0" indent="0" algn="l" defTabSz="6096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Standing Director of Hong Kong International Association of Beauty, Medicine and Health, and President of its Beijing Branch</a:t>
            </a:r>
          </a:p>
          <a:p>
            <a:pPr marL="0" marR="0" lvl="0" indent="0" algn="l" defTabSz="609600" rtl="0" eaLnBrk="1" fontAlgn="auto" latinLnBrk="0" hangingPunct="1">
              <a:lnSpc>
                <a:spcPct val="125000"/>
              </a:lnSpc>
              <a:spcBef>
                <a:spcPts val="0"/>
              </a:spcBef>
              <a:spcAft>
                <a:spcPts val="0"/>
              </a:spcAft>
              <a:buClrTx/>
              <a:buSzTx/>
              <a:buFont typeface="Arial" panose="020B0604020202020204" pitchFamily="34" charset="0"/>
              <a:buNone/>
              <a:defRPr/>
            </a:pPr>
            <a:endParaRPr kumimoji="0" lang="zh-CN" altLang="en-US"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6096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2017</a:t>
            </a:r>
            <a:r>
              <a:rPr kumimoji="0" lang="zh-CN" altLang="en-US"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年作为中国中医代表参加第十四届世界中医药大会，作为嘉宾代表参加选举</a:t>
            </a:r>
          </a:p>
          <a:p>
            <a:pPr marL="0" marR="0" lvl="0" indent="0" algn="l" defTabSz="6096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2019</a:t>
            </a:r>
            <a:r>
              <a:rPr kumimoji="0" lang="zh-CN" altLang="en-US"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年</a:t>
            </a:r>
            <a:r>
              <a:rPr kumimoji="0" lang="en-US" altLang="zh-CN"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9</a:t>
            </a:r>
            <a:r>
              <a:rPr kumimoji="0" lang="zh-CN" altLang="en-US"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月特邀参加第七届中欧中医药国际合作与发展论坛暨首届弗罗伊登传统医学高峰论坛，作为嘉宾代表就绮针</a:t>
            </a:r>
            <a:r>
              <a:rPr kumimoji="0" lang="en-US" altLang="zh-CN"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7</a:t>
            </a:r>
            <a:r>
              <a:rPr kumimoji="0" lang="zh-CN" altLang="en-US"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疗疑难杂症与慢性病临床效果报告发言</a:t>
            </a:r>
            <a:endParaRPr kumimoji="0" lang="en-US" altLang="zh-CN"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609600" rtl="0" eaLnBrk="1" fontAlgn="auto" latinLnBrk="0" hangingPunct="1">
              <a:lnSpc>
                <a:spcPct val="125000"/>
              </a:lnSpc>
              <a:spcBef>
                <a:spcPts val="0"/>
              </a:spcBef>
              <a:spcAft>
                <a:spcPts val="0"/>
              </a:spcAft>
              <a:buClrTx/>
              <a:buSzTx/>
              <a:buFont typeface="Arial" panose="020B0604020202020204" pitchFamily="34" charset="0"/>
              <a:buNone/>
              <a:defRPr/>
            </a:pPr>
            <a:r>
              <a:rPr kumimoji="0" lang="zh-CN" altLang="en-US"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荣获</a:t>
            </a:r>
            <a:r>
              <a:rPr kumimoji="0" lang="en-US" altLang="zh-CN"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2021</a:t>
            </a:r>
            <a:r>
              <a:rPr kumimoji="0" lang="zh-CN" altLang="en-US"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年世界</a:t>
            </a:r>
            <a:r>
              <a:rPr kumimoji="0" lang="en-US" altLang="zh-CN"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GMAEA</a:t>
            </a:r>
            <a:r>
              <a:rPr kumimoji="0" lang="zh-CN" altLang="en-US"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唯一全球中医文化传承奖</a:t>
            </a:r>
            <a:endParaRPr kumimoji="0" lang="en-US" altLang="zh-CN"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609600" rtl="0" eaLnBrk="1" fontAlgn="auto" latinLnBrk="0" hangingPunct="1">
              <a:lnSpc>
                <a:spcPct val="125000"/>
              </a:lnSpc>
              <a:spcBef>
                <a:spcPts val="0"/>
              </a:spcBef>
              <a:spcAft>
                <a:spcPts val="0"/>
              </a:spcAft>
              <a:buClrTx/>
              <a:buSzTx/>
              <a:buFont typeface="Arial" panose="020B0604020202020204" pitchFamily="34" charset="0"/>
              <a:buNone/>
              <a:defRPr/>
            </a:pPr>
            <a:r>
              <a:rPr kumimoji="0" lang="zh-CN" altLang="en-US"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荣获</a:t>
            </a:r>
            <a:r>
              <a:rPr kumimoji="0" lang="en-US" altLang="zh-CN"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2024</a:t>
            </a:r>
            <a:r>
              <a:rPr kumimoji="0" lang="zh-CN" altLang="en-US"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年</a:t>
            </a:r>
            <a:r>
              <a:rPr kumimoji="0" lang="en-US" altLang="zh-CN"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1</a:t>
            </a:r>
            <a:r>
              <a:rPr kumimoji="0" lang="zh-CN" altLang="en-US"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月首届中马中医高峰论坛绮针</a:t>
            </a:r>
            <a:r>
              <a:rPr kumimoji="0" lang="en-US" altLang="zh-CN"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7</a:t>
            </a:r>
            <a:r>
              <a:rPr kumimoji="0" lang="zh-CN" altLang="en-US"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疗优秀技术奖与个人贡献奖</a:t>
            </a:r>
          </a:p>
          <a:p>
            <a:pPr marL="0" marR="0" lvl="0" indent="0" algn="l" defTabSz="609600" rtl="0" eaLnBrk="1" fontAlgn="auto" latinLnBrk="0" hangingPunct="1">
              <a:lnSpc>
                <a:spcPct val="125000"/>
              </a:lnSpc>
              <a:spcBef>
                <a:spcPts val="0"/>
              </a:spcBef>
              <a:spcAft>
                <a:spcPts val="0"/>
              </a:spcAft>
              <a:buClrTx/>
              <a:buSzTx/>
              <a:buFont typeface="Arial" panose="020B0604020202020204" pitchFamily="34" charset="0"/>
              <a:buNone/>
              <a:defRPr/>
            </a:pPr>
            <a:r>
              <a:rPr kumimoji="0" lang="zh-CN" altLang="en-US"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Participated in the 14th World Congress of Chinese Medicine in 2017 as a representative of Chinese medicine in China, and participated in the election as a guest representative</a:t>
            </a:r>
          </a:p>
          <a:p>
            <a:pPr marL="0" marR="0" lvl="0" indent="0" algn="l" defTabSz="609600" rtl="0" eaLnBrk="1" fontAlgn="auto" latinLnBrk="0" hangingPunct="1">
              <a:lnSpc>
                <a:spcPct val="125000"/>
              </a:lnSpc>
              <a:spcBef>
                <a:spcPts val="0"/>
              </a:spcBef>
              <a:spcAft>
                <a:spcPts val="0"/>
              </a:spcAft>
              <a:buClrTx/>
              <a:buSzTx/>
              <a:buFont typeface="Arial" panose="020B0604020202020204" pitchFamily="34" charset="0"/>
              <a:buNone/>
              <a:defRPr/>
            </a:pPr>
            <a:r>
              <a:rPr kumimoji="0" lang="zh-CN" altLang="en-US"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In September 2019, invited to participate in the 7th Sino-European Forum on International Cooperation and Development of Traditional Chinese Medicine and the First Froeden Summit Forum on Traditional Medicine as a guest representative to make a report speech on the clinical effects of Qizhen 7 Therapy for difficult cases and chronic diseases</a:t>
            </a:r>
          </a:p>
          <a:p>
            <a:pPr marL="0" marR="0" lvl="0" indent="0" algn="l" defTabSz="609600" rtl="0" eaLnBrk="1" fontAlgn="auto" latinLnBrk="0" hangingPunct="1">
              <a:lnSpc>
                <a:spcPct val="125000"/>
              </a:lnSpc>
              <a:spcBef>
                <a:spcPts val="0"/>
              </a:spcBef>
              <a:spcAft>
                <a:spcPts val="0"/>
              </a:spcAft>
              <a:buClrTx/>
              <a:buSzTx/>
              <a:buFont typeface="Arial" panose="020B0604020202020204" pitchFamily="34" charset="0"/>
              <a:buNone/>
              <a:defRPr/>
            </a:pPr>
            <a:r>
              <a:rPr kumimoji="0" lang="zh-CN" altLang="en-US"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Awarded the only Global TCM Cultural Heritage Award by the World GMAEA in 2021</a:t>
            </a:r>
          </a:p>
          <a:p>
            <a:pPr marL="0" marR="0" lvl="0" indent="0" algn="l" defTabSz="609600" rtl="0" eaLnBrk="1" fontAlgn="auto" latinLnBrk="0" hangingPunct="1">
              <a:lnSpc>
                <a:spcPct val="125000"/>
              </a:lnSpc>
              <a:spcBef>
                <a:spcPts val="0"/>
              </a:spcBef>
              <a:spcAft>
                <a:spcPts val="0"/>
              </a:spcAft>
              <a:buClrTx/>
              <a:buSzTx/>
              <a:buFont typeface="Arial" panose="020B0604020202020204" pitchFamily="34" charset="0"/>
              <a:buNone/>
              <a:defRPr/>
            </a:pPr>
            <a:r>
              <a:rPr kumimoji="0" lang="zh-CN" altLang="en-US" sz="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Awarded the Qizhen 7 Therapy Outstanding Technology Award and Individual Contribution Award at the First Sino-Malaysian TCM Summit in January 2024</a:t>
            </a:r>
          </a:p>
        </p:txBody>
      </p:sp>
      <p:sp>
        <p:nvSpPr>
          <p:cNvPr id="9" name="文本框 8"/>
          <p:cNvSpPr txBox="1"/>
          <p:nvPr/>
        </p:nvSpPr>
        <p:spPr>
          <a:xfrm>
            <a:off x="812801" y="5716546"/>
            <a:ext cx="4541518" cy="645160"/>
          </a:xfrm>
          <a:prstGeom prst="rect">
            <a:avLst/>
          </a:prstGeom>
          <a:noFill/>
        </p:spPr>
        <p:txBody>
          <a:bodyPr wrap="square">
            <a:spAutoFit/>
          </a:bodyPr>
          <a:lstStyle/>
          <a:p>
            <a:r>
              <a:rPr kumimoji="0" lang="zh-CN" altLang="en-US" sz="2400" b="1" i="0" u="none" strike="noStrike" kern="1200" cap="none" spc="0" normalizeH="0" baseline="0" noProof="0" dirty="0">
                <a:ln>
                  <a:noFill/>
                </a:ln>
                <a:solidFill>
                  <a:srgbClr val="262626"/>
                </a:solidFill>
                <a:effectLst/>
                <a:uLnTx/>
                <a:uFillTx/>
                <a:latin typeface="微软雅黑" panose="020B0503020204020204" charset="-122"/>
                <a:ea typeface="微软雅黑" panose="020B0503020204020204" charset="-122"/>
                <a:cs typeface="+mj-cs"/>
                <a:sym typeface="+mn-ea"/>
              </a:rPr>
              <a:t>      </a:t>
            </a:r>
            <a:r>
              <a:rPr kumimoji="0" lang="zh-CN" altLang="en-US" sz="1200" b="1" i="0" u="none" strike="noStrike" kern="1200" cap="none" spc="0" normalizeH="0" baseline="0" noProof="0" dirty="0">
                <a:ln>
                  <a:noFill/>
                </a:ln>
                <a:solidFill>
                  <a:srgbClr val="262626"/>
                </a:solidFill>
                <a:effectLst/>
                <a:uLnTx/>
                <a:uFillTx/>
                <a:latin typeface="微软雅黑" panose="020B0503020204020204" charset="-122"/>
                <a:ea typeface="微软雅黑" panose="020B0503020204020204" charset="-122"/>
                <a:cs typeface="+mj-cs"/>
                <a:sym typeface="+mn-ea"/>
              </a:rPr>
              <a:t>王卓倬  字：家绮</a:t>
            </a:r>
          </a:p>
          <a:p>
            <a:r>
              <a:rPr kumimoji="0" lang="zh-CN" altLang="en-US" sz="1200" b="1" i="0" u="none" strike="noStrike" kern="1200" cap="none" spc="0" normalizeH="0" baseline="0" noProof="0" dirty="0">
                <a:ln>
                  <a:noFill/>
                </a:ln>
                <a:solidFill>
                  <a:srgbClr val="262626"/>
                </a:solidFill>
                <a:effectLst/>
                <a:uLnTx/>
                <a:uFillTx/>
                <a:latin typeface="微软雅黑" panose="020B0503020204020204" charset="-122"/>
                <a:ea typeface="微软雅黑" panose="020B0503020204020204" charset="-122"/>
                <a:cs typeface="+mj-cs"/>
                <a:sym typeface="+mn-ea"/>
              </a:rPr>
              <a:t>Wang Zhuozhuo </a:t>
            </a:r>
            <a:r>
              <a:rPr kumimoji="0" lang="en-US" altLang="zh-CN" sz="1200" b="1" i="0" u="none" strike="noStrike" kern="1200" cap="none" spc="0" normalizeH="0" baseline="0" noProof="0" dirty="0">
                <a:ln>
                  <a:noFill/>
                </a:ln>
                <a:solidFill>
                  <a:srgbClr val="262626"/>
                </a:solidFill>
                <a:effectLst/>
                <a:uLnTx/>
                <a:uFillTx/>
                <a:latin typeface="微软雅黑" panose="020B0503020204020204" charset="-122"/>
                <a:ea typeface="微软雅黑" panose="020B0503020204020204" charset="-122"/>
                <a:cs typeface="+mj-cs"/>
                <a:sym typeface="+mn-ea"/>
              </a:rPr>
              <a:t> </a:t>
            </a:r>
            <a:r>
              <a:rPr kumimoji="0" lang="zh-CN" altLang="en-US" sz="1200" b="1" i="0" u="none" strike="noStrike" kern="1200" cap="none" spc="0" normalizeH="0" baseline="0" noProof="0" dirty="0">
                <a:ln>
                  <a:noFill/>
                </a:ln>
                <a:solidFill>
                  <a:srgbClr val="262626"/>
                </a:solidFill>
                <a:effectLst/>
                <a:uLnTx/>
                <a:uFillTx/>
                <a:latin typeface="微软雅黑" panose="020B0503020204020204" charset="-122"/>
                <a:ea typeface="微软雅黑" panose="020B0503020204020204" charset="-122"/>
                <a:cs typeface="+mj-cs"/>
                <a:sym typeface="+mn-ea"/>
              </a:rPr>
              <a:t>Courtesy name</a:t>
            </a:r>
            <a:r>
              <a:rPr kumimoji="0" lang="en-US" altLang="zh-CN" sz="1200" b="1" i="0" u="none" strike="noStrike" kern="1200" cap="none" spc="0" normalizeH="0" baseline="0" noProof="0" dirty="0">
                <a:ln>
                  <a:noFill/>
                </a:ln>
                <a:solidFill>
                  <a:srgbClr val="262626"/>
                </a:solidFill>
                <a:effectLst/>
                <a:uLnTx/>
                <a:uFillTx/>
                <a:latin typeface="微软雅黑" panose="020B0503020204020204" charset="-122"/>
                <a:ea typeface="微软雅黑" panose="020B0503020204020204" charset="-122"/>
                <a:cs typeface="+mj-cs"/>
                <a:sym typeface="+mn-ea"/>
              </a:rPr>
              <a:t>:</a:t>
            </a:r>
            <a:r>
              <a:rPr kumimoji="0" lang="zh-CN" altLang="en-US" sz="1200" b="1" i="0" u="none" strike="noStrike" kern="1200" cap="none" spc="0" normalizeH="0" baseline="0" noProof="0" dirty="0">
                <a:ln>
                  <a:noFill/>
                </a:ln>
                <a:solidFill>
                  <a:srgbClr val="262626"/>
                </a:solidFill>
                <a:effectLst/>
                <a:uLnTx/>
                <a:uFillTx/>
                <a:latin typeface="微软雅黑" panose="020B0503020204020204" charset="-122"/>
                <a:ea typeface="微软雅黑" panose="020B0503020204020204" charset="-122"/>
                <a:cs typeface="+mj-cs"/>
                <a:sym typeface="+mn-ea"/>
              </a:rPr>
              <a:t> Jiaqi</a:t>
            </a:r>
          </a:p>
        </p:txBody>
      </p:sp>
      <p:pic>
        <p:nvPicPr>
          <p:cNvPr id="10" name="图片 9"/>
          <p:cNvPicPr>
            <a:picLocks noChangeAspect="1"/>
          </p:cNvPicPr>
          <p:nvPr/>
        </p:nvPicPr>
        <p:blipFill>
          <a:blip r:embed="rId3"/>
          <a:stretch>
            <a:fillRect/>
          </a:stretch>
        </p:blipFill>
        <p:spPr>
          <a:xfrm>
            <a:off x="476933" y="453123"/>
            <a:ext cx="735992" cy="73648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zh-CN" altLang="en-US" sz="1800" dirty="0"/>
              <a:t>部分荣誉</a:t>
            </a:r>
            <a:br>
              <a:rPr lang="zh-CN" altLang="en-US" sz="1800" dirty="0"/>
            </a:br>
            <a:r>
              <a:rPr lang="zh-CN" altLang="en-US" sz="1800" dirty="0"/>
              <a:t>Partial Honors</a:t>
            </a:r>
          </a:p>
        </p:txBody>
      </p:sp>
      <p:sp>
        <p:nvSpPr>
          <p:cNvPr id="3" name="页脚占位符 2"/>
          <p:cNvSpPr>
            <a:spLocks noGrp="1"/>
          </p:cNvSpPr>
          <p:nvPr>
            <p:ph type="ftr" sz="quarter" idx="11"/>
          </p:nvPr>
        </p:nvSpPr>
        <p:spPr/>
        <p:txBody>
          <a:bodyPr/>
          <a:lstStyle/>
          <a:p>
            <a:r>
              <a:rPr lang="en-US" altLang="zh-CN"/>
              <a:t>OfficePLUS</a:t>
            </a:r>
            <a:endParaRPr lang="zh-CN" altLang="en-US"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t>5</a:t>
            </a:fld>
            <a:endParaRPr lang="zh-CN" altLang="en-US"/>
          </a:p>
        </p:txBody>
      </p:sp>
      <p:pic>
        <p:nvPicPr>
          <p:cNvPr id="5" name="图片 4"/>
          <p:cNvPicPr>
            <a:picLocks noChangeAspect="1"/>
          </p:cNvPicPr>
          <p:nvPr/>
        </p:nvPicPr>
        <p:blipFill>
          <a:blip r:embed="rId2"/>
          <a:stretch>
            <a:fillRect/>
          </a:stretch>
        </p:blipFill>
        <p:spPr>
          <a:xfrm>
            <a:off x="773097" y="1300727"/>
            <a:ext cx="3516691" cy="2081358"/>
          </a:xfrm>
          <a:prstGeom prst="rect">
            <a:avLst/>
          </a:prstGeom>
        </p:spPr>
      </p:pic>
      <p:pic>
        <p:nvPicPr>
          <p:cNvPr id="6" name="图片 5"/>
          <p:cNvPicPr>
            <a:picLocks noChangeAspect="1"/>
          </p:cNvPicPr>
          <p:nvPr/>
        </p:nvPicPr>
        <p:blipFill>
          <a:blip r:embed="rId3"/>
          <a:stretch>
            <a:fillRect/>
          </a:stretch>
        </p:blipFill>
        <p:spPr>
          <a:xfrm>
            <a:off x="844929" y="3692335"/>
            <a:ext cx="3417378" cy="2369182"/>
          </a:xfrm>
          <a:prstGeom prst="rect">
            <a:avLst/>
          </a:prstGeom>
        </p:spPr>
      </p:pic>
      <p:pic>
        <p:nvPicPr>
          <p:cNvPr id="7" name="图片 6"/>
          <p:cNvPicPr>
            <a:picLocks noChangeAspect="1"/>
          </p:cNvPicPr>
          <p:nvPr/>
        </p:nvPicPr>
        <p:blipFill>
          <a:blip r:embed="rId4"/>
          <a:stretch>
            <a:fillRect/>
          </a:stretch>
        </p:blipFill>
        <p:spPr>
          <a:xfrm>
            <a:off x="8314259" y="1285630"/>
            <a:ext cx="2909888" cy="2348951"/>
          </a:xfrm>
          <a:prstGeom prst="rect">
            <a:avLst/>
          </a:prstGeom>
        </p:spPr>
      </p:pic>
      <p:pic>
        <p:nvPicPr>
          <p:cNvPr id="8" name="图片 7"/>
          <p:cNvPicPr>
            <a:picLocks noChangeAspect="1"/>
          </p:cNvPicPr>
          <p:nvPr/>
        </p:nvPicPr>
        <p:blipFill>
          <a:blip r:embed="rId5"/>
          <a:stretch>
            <a:fillRect/>
          </a:stretch>
        </p:blipFill>
        <p:spPr>
          <a:xfrm>
            <a:off x="8314259" y="3946432"/>
            <a:ext cx="2909888" cy="2081081"/>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78054" y="1217795"/>
            <a:ext cx="1820458" cy="2503663"/>
          </a:xfrm>
          <a:prstGeom prst="rect">
            <a:avLst/>
          </a:prstGeom>
        </p:spPr>
      </p:pic>
      <p:pic>
        <p:nvPicPr>
          <p:cNvPr id="10" name="图片 9"/>
          <p:cNvPicPr>
            <a:picLocks noChangeAspect="1"/>
          </p:cNvPicPr>
          <p:nvPr/>
        </p:nvPicPr>
        <p:blipFill>
          <a:blip r:embed="rId7"/>
          <a:stretch>
            <a:fillRect/>
          </a:stretch>
        </p:blipFill>
        <p:spPr>
          <a:xfrm>
            <a:off x="5006233" y="4096005"/>
            <a:ext cx="2807990" cy="1931508"/>
          </a:xfrm>
          <a:prstGeom prst="rect">
            <a:avLst/>
          </a:prstGeom>
        </p:spPr>
      </p:pic>
      <p:pic>
        <p:nvPicPr>
          <p:cNvPr id="11" name="图片 10"/>
          <p:cNvPicPr>
            <a:picLocks noChangeAspect="1"/>
          </p:cNvPicPr>
          <p:nvPr/>
        </p:nvPicPr>
        <p:blipFill>
          <a:blip r:embed="rId8"/>
          <a:stretch>
            <a:fillRect/>
          </a:stretch>
        </p:blipFill>
        <p:spPr>
          <a:xfrm>
            <a:off x="476933" y="453123"/>
            <a:ext cx="735992" cy="73648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3685598" y="1523467"/>
            <a:ext cx="5419185" cy="889909"/>
          </a:xfrm>
        </p:spPr>
        <p:txBody>
          <a:bodyPr>
            <a:normAutofit fontScale="90000"/>
          </a:bodyPr>
          <a:lstStyle/>
          <a:p>
            <a:pPr marL="0" marR="0" lvl="0" indent="0" defTabSz="914400" rtl="0" eaLnBrk="1" fontAlgn="auto" latinLnBrk="0" hangingPunct="1">
              <a:lnSpc>
                <a:spcPct val="100000"/>
              </a:lnSpc>
              <a:spcBef>
                <a:spcPts val="0"/>
              </a:spcBef>
              <a:spcAft>
                <a:spcPts val="0"/>
              </a:spcAft>
              <a:defRPr/>
            </a:pPr>
            <a:br>
              <a:rPr kumimoji="0" lang="en-US" altLang="zh-CN" sz="1600" b="1" i="0"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mn-ea"/>
                <a:sym typeface="+mn-lt"/>
              </a:rPr>
            </a:br>
            <a:br>
              <a:rPr kumimoji="0" lang="en-US" altLang="zh-CN" sz="1600" b="1" i="0"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mn-ea"/>
                <a:sym typeface="+mn-lt"/>
              </a:rPr>
            </a:br>
            <a:r>
              <a:rPr lang="zh-CN" altLang="en-US" dirty="0">
                <a:solidFill>
                  <a:srgbClr val="000000"/>
                </a:solidFill>
                <a:latin typeface="Arial" panose="020B0604020202020204"/>
                <a:ea typeface="微软雅黑" panose="020B0503020204020204" charset="-122"/>
                <a:cs typeface="+mn-ea"/>
                <a:sym typeface="+mn-lt"/>
              </a:rPr>
              <a:t>绮针</a:t>
            </a:r>
            <a:r>
              <a:rPr lang="en-US" altLang="zh-CN" dirty="0">
                <a:solidFill>
                  <a:srgbClr val="000000"/>
                </a:solidFill>
                <a:latin typeface="Arial" panose="020B0604020202020204"/>
                <a:ea typeface="微软雅黑" panose="020B0503020204020204" charset="-122"/>
                <a:cs typeface="+mn-ea"/>
                <a:sym typeface="+mn-lt"/>
              </a:rPr>
              <a:t>7</a:t>
            </a:r>
            <a:r>
              <a:rPr lang="zh-CN" altLang="en-US" dirty="0">
                <a:solidFill>
                  <a:srgbClr val="000000"/>
                </a:solidFill>
                <a:latin typeface="Arial" panose="020B0604020202020204"/>
                <a:ea typeface="微软雅黑" panose="020B0503020204020204" charset="-122"/>
                <a:cs typeface="+mn-ea"/>
                <a:sym typeface="+mn-lt"/>
              </a:rPr>
              <a:t>疗介绍与特点</a:t>
            </a:r>
            <a:endParaRPr lang="zh-CN" altLang="en-US" dirty="0">
              <a:latin typeface="+mn-lt"/>
              <a:ea typeface="+mn-ea"/>
              <a:cs typeface="+mn-ea"/>
              <a:sym typeface="+mn-lt"/>
            </a:endParaRPr>
          </a:p>
        </p:txBody>
      </p:sp>
      <p:sp>
        <p:nvSpPr>
          <p:cNvPr id="6" name="文本占位符 5"/>
          <p:cNvSpPr>
            <a:spLocks noGrp="1"/>
          </p:cNvSpPr>
          <p:nvPr>
            <p:ph type="body" idx="1"/>
          </p:nvPr>
        </p:nvSpPr>
        <p:spPr/>
        <p:txBody>
          <a:bodyPr>
            <a:normAutofit/>
          </a:bodyPr>
          <a:lstStyle/>
          <a:p>
            <a:pPr lvl="0"/>
            <a:r>
              <a:rPr lang="en-US" altLang="zh-CN" sz="2400" b="1" dirty="0">
                <a:cs typeface="+mn-ea"/>
                <a:sym typeface="+mn-lt"/>
              </a:rPr>
              <a:t>Introduction and Characteristics of 7 Therapy with Beautiful Needles</a:t>
            </a:r>
          </a:p>
        </p:txBody>
      </p:sp>
      <p:sp>
        <p:nvSpPr>
          <p:cNvPr id="9" name="文本框 8"/>
          <p:cNvSpPr txBox="1"/>
          <p:nvPr/>
        </p:nvSpPr>
        <p:spPr>
          <a:xfrm>
            <a:off x="2416466" y="2031279"/>
            <a:ext cx="1023516" cy="889909"/>
          </a:xfrm>
          <a:prstGeom prst="rect">
            <a:avLst/>
          </a:prstGeom>
          <a:noFill/>
          <a:ln w="117475">
            <a:noFill/>
          </a:ln>
        </p:spPr>
        <p:txBody>
          <a:bodyPr wrap="none" rtlCol="0">
            <a:prstTxWarp prst="textPlai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100" normalizeH="0" baseline="0" noProof="0" dirty="0">
                <a:ln>
                  <a:noFill/>
                </a:ln>
                <a:solidFill>
                  <a:srgbClr val="127929"/>
                </a:solidFill>
                <a:effectLst/>
                <a:uLnTx/>
                <a:uFillTx/>
                <a:latin typeface="Arial" panose="020B0604020202020204"/>
                <a:ea typeface="微软雅黑" panose="020B0503020204020204" charset="-122"/>
                <a:cs typeface="+mn-ea"/>
                <a:sym typeface="+mn-lt"/>
              </a:rPr>
              <a:t>/</a:t>
            </a:r>
            <a:r>
              <a:rPr kumimoji="0" lang="en-US" altLang="zh-CN" sz="100" b="0" i="0" u="none" strike="noStrike" kern="1200" cap="none" spc="100" normalizeH="0" baseline="0" noProof="0" dirty="0">
                <a:ln>
                  <a:noFill/>
                </a:ln>
                <a:solidFill>
                  <a:srgbClr val="127929"/>
                </a:solidFill>
                <a:effectLst/>
                <a:uLnTx/>
                <a:uFillTx/>
                <a:latin typeface="Arial" panose="020B0604020202020204"/>
                <a:ea typeface="微软雅黑" panose="020B0503020204020204" charset="-122"/>
                <a:cs typeface="+mn-ea"/>
                <a:sym typeface="+mn-lt"/>
              </a:rPr>
              <a:t> </a:t>
            </a:r>
            <a:r>
              <a:rPr kumimoji="0" lang="en-US" altLang="zh-CN" sz="1800" b="0" i="0" u="none" strike="noStrike" kern="1200" cap="none" spc="100" normalizeH="0" baseline="0" noProof="0" dirty="0">
                <a:ln>
                  <a:noFill/>
                </a:ln>
                <a:solidFill>
                  <a:srgbClr val="127929"/>
                </a:solidFill>
                <a:effectLst/>
                <a:uLnTx/>
                <a:uFillTx/>
                <a:latin typeface="Arial" panose="020B0604020202020204"/>
                <a:ea typeface="微软雅黑" panose="020B0503020204020204" charset="-122"/>
                <a:cs typeface="+mn-ea"/>
                <a:sym typeface="+mn-lt"/>
              </a:rPr>
              <a:t>02</a:t>
            </a:r>
            <a:endParaRPr kumimoji="0" lang="zh-CN" altLang="en-US" sz="1800" b="0" i="0" u="none" strike="noStrike" kern="1200" cap="none" spc="100" normalizeH="0" baseline="0" noProof="0" dirty="0">
              <a:ln>
                <a:noFill/>
              </a:ln>
              <a:solidFill>
                <a:srgbClr val="127929"/>
              </a:solidFill>
              <a:effectLst/>
              <a:uLnTx/>
              <a:uFillTx/>
              <a:latin typeface="Arial" panose="020B0604020202020204"/>
              <a:ea typeface="微软雅黑" panose="020B0503020204020204" charset="-122"/>
              <a:cs typeface="+mn-ea"/>
              <a:sym typeface="+mn-lt"/>
            </a:endParaRPr>
          </a:p>
        </p:txBody>
      </p:sp>
      <p:pic>
        <p:nvPicPr>
          <p:cNvPr id="2" name="图片 1"/>
          <p:cNvPicPr>
            <a:picLocks noChangeAspect="1"/>
          </p:cNvPicPr>
          <p:nvPr/>
        </p:nvPicPr>
        <p:blipFill>
          <a:blip r:embed="rId4"/>
          <a:stretch>
            <a:fillRect/>
          </a:stretch>
        </p:blipFill>
        <p:spPr>
          <a:xfrm>
            <a:off x="476933" y="453123"/>
            <a:ext cx="735992" cy="736485"/>
          </a:xfrm>
          <a:prstGeom prst="rect">
            <a:avLst/>
          </a:prstGeom>
        </p:spPr>
      </p:pic>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0" lang="zh-CN" altLang="en-US" sz="1800" b="1" i="0" u="none" strike="noStrike" kern="1200" cap="none" spc="0" normalizeH="0" baseline="0" noProof="0" dirty="0">
                <a:ln>
                  <a:noFill/>
                </a:ln>
                <a:solidFill>
                  <a:srgbClr val="2F2F2F"/>
                </a:solidFill>
                <a:effectLst/>
                <a:uLnTx/>
                <a:uFillTx/>
                <a:latin typeface="+mj-ea"/>
                <a:cs typeface="+mj-cs"/>
              </a:rPr>
              <a:t>绮针</a:t>
            </a:r>
            <a:r>
              <a:rPr kumimoji="0" lang="en-US" altLang="zh-CN" sz="1800" b="1" i="0" u="none" strike="noStrike" kern="1200" cap="none" spc="0" normalizeH="0" baseline="0" noProof="0" dirty="0">
                <a:ln>
                  <a:noFill/>
                </a:ln>
                <a:solidFill>
                  <a:srgbClr val="2F2F2F"/>
                </a:solidFill>
                <a:effectLst/>
                <a:uLnTx/>
                <a:uFillTx/>
                <a:latin typeface="+mj-ea"/>
                <a:cs typeface="+mj-cs"/>
              </a:rPr>
              <a:t>7</a:t>
            </a:r>
            <a:r>
              <a:rPr kumimoji="0" lang="zh-CN" altLang="en-US" sz="1800" b="1" i="0" u="none" strike="noStrike" kern="1200" cap="none" spc="0" normalizeH="0" baseline="0" noProof="0" dirty="0">
                <a:ln>
                  <a:noFill/>
                </a:ln>
                <a:solidFill>
                  <a:srgbClr val="2F2F2F"/>
                </a:solidFill>
                <a:effectLst/>
                <a:uLnTx/>
                <a:uFillTx/>
                <a:latin typeface="+mj-ea"/>
                <a:cs typeface="+mj-cs"/>
              </a:rPr>
              <a:t>疗简介</a:t>
            </a:r>
            <a:br>
              <a:rPr kumimoji="0" lang="zh-CN" altLang="en-US" sz="1800" b="1" i="0" u="none" strike="noStrike" kern="1200" cap="none" spc="0" normalizeH="0" baseline="0" noProof="0" dirty="0">
                <a:ln>
                  <a:noFill/>
                </a:ln>
                <a:solidFill>
                  <a:srgbClr val="2F2F2F"/>
                </a:solidFill>
                <a:effectLst/>
                <a:uLnTx/>
                <a:uFillTx/>
                <a:latin typeface="+mj-ea"/>
                <a:cs typeface="+mj-cs"/>
              </a:rPr>
            </a:br>
            <a:r>
              <a:rPr kumimoji="0" lang="zh-CN" altLang="en-US" sz="1800" b="1" i="0" u="none" strike="noStrike" kern="1200" cap="none" spc="0" normalizeH="0" baseline="0" noProof="0" dirty="0">
                <a:ln>
                  <a:noFill/>
                </a:ln>
                <a:solidFill>
                  <a:srgbClr val="2F2F2F"/>
                </a:solidFill>
                <a:effectLst/>
                <a:uLnTx/>
                <a:uFillTx/>
                <a:latin typeface="+mj-ea"/>
                <a:cs typeface="+mj-cs"/>
              </a:rPr>
              <a:t>Introduction of 7 Therapy with Beautiful Needles</a:t>
            </a:r>
          </a:p>
        </p:txBody>
      </p:sp>
      <p:sp>
        <p:nvSpPr>
          <p:cNvPr id="3" name="页脚占位符 2"/>
          <p:cNvSpPr>
            <a:spLocks noGrp="1"/>
          </p:cNvSpPr>
          <p:nvPr>
            <p:ph type="ftr" sz="quarter" idx="11"/>
          </p:nvPr>
        </p:nvSpPr>
        <p:spPr/>
        <p:txBody>
          <a:bodyPr/>
          <a:lstStyle/>
          <a:p>
            <a:r>
              <a:rPr lang="en-US" altLang="zh-CN"/>
              <a:t>OfficePLUS</a:t>
            </a:r>
            <a:endParaRPr lang="zh-CN" altLang="en-US"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t>7</a:t>
            </a:fld>
            <a:endParaRPr lang="zh-CN" altLang="en-US"/>
          </a:p>
        </p:txBody>
      </p:sp>
      <p:sp>
        <p:nvSpPr>
          <p:cNvPr id="6" name="文本框 5"/>
          <p:cNvSpPr txBox="1"/>
          <p:nvPr/>
        </p:nvSpPr>
        <p:spPr>
          <a:xfrm>
            <a:off x="2155970" y="1560351"/>
            <a:ext cx="7835317" cy="2975173"/>
          </a:xfrm>
          <a:prstGeom prst="rect">
            <a:avLst/>
          </a:prstGeom>
          <a:noFill/>
        </p:spPr>
        <p:txBody>
          <a:bodyPr wrap="square">
            <a:spAutoFit/>
          </a:bodyPr>
          <a:lstStyle/>
          <a:p>
            <a:pPr marL="0" marR="0" lvl="0" indent="0" algn="l" defTabSz="457200" rtl="0" eaLnBrk="1" fontAlgn="auto" latinLnBrk="0" hangingPunct="1">
              <a:lnSpc>
                <a:spcPct val="100000"/>
              </a:lnSpc>
              <a:spcBef>
                <a:spcPts val="1000"/>
              </a:spcBef>
              <a:spcAft>
                <a:spcPts val="0"/>
              </a:spcAft>
              <a:buClr>
                <a:srgbClr val="90C226"/>
              </a:buClr>
              <a:buSzPct val="80000"/>
              <a:buFontTx/>
              <a:buNone/>
              <a:defRPr/>
            </a:pPr>
            <a:r>
              <a:rPr kumimoji="0" lang="zh-CN" altLang="en-US" sz="28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   </a:t>
            </a:r>
            <a:r>
              <a:rPr kumimoji="0" lang="zh-CN" altLang="en-US" sz="14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做为绮针</a:t>
            </a:r>
            <a:r>
              <a:rPr kumimoji="0" lang="en-US" altLang="zh-CN" sz="14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7</a:t>
            </a:r>
            <a:r>
              <a:rPr kumimoji="0" lang="zh-CN" altLang="en-US" sz="14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疗的传承人坚持</a:t>
            </a:r>
            <a:r>
              <a:rPr kumimoji="0" lang="en-US" altLang="zh-CN" sz="14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20</a:t>
            </a:r>
            <a:r>
              <a:rPr kumimoji="0" lang="zh-CN" altLang="en-US" sz="14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余年不断学习与创新发展，达万人以上临床经验总结见证效果。</a:t>
            </a:r>
            <a:endParaRPr kumimoji="0" lang="en-US" altLang="zh-CN" sz="14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a:p>
            <a:pPr marL="0" marR="0" lvl="0" indent="0" algn="l" defTabSz="457200" rtl="0" eaLnBrk="1" fontAlgn="auto" latinLnBrk="0" hangingPunct="1">
              <a:lnSpc>
                <a:spcPct val="100000"/>
              </a:lnSpc>
              <a:spcBef>
                <a:spcPts val="1000"/>
              </a:spcBef>
              <a:spcAft>
                <a:spcPts val="0"/>
              </a:spcAft>
              <a:buClr>
                <a:srgbClr val="90C226"/>
              </a:buClr>
              <a:buSzPct val="80000"/>
              <a:buFontTx/>
              <a:buNone/>
              <a:defRPr/>
            </a:pPr>
            <a:r>
              <a:rPr lang="en-US" altLang="zh-CN" sz="1400" dirty="0">
                <a:solidFill>
                  <a:prstClr val="black">
                    <a:lumMod val="75000"/>
                    <a:lumOff val="25000"/>
                  </a:prstClr>
                </a:solidFill>
                <a:latin typeface="微软雅黑" panose="020B0503020204020204" charset="-122"/>
                <a:ea typeface="微软雅黑" panose="020B0503020204020204" charset="-122"/>
              </a:rPr>
              <a:t>       </a:t>
            </a:r>
            <a:r>
              <a:rPr kumimoji="0" lang="zh-CN" altLang="en-US" sz="14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坚守遵循严谨的学科，本着安全、有效、无副作用、从根本系统解决疾病问题原则；                                     做到专业实用，简单易学，复制性强，以广泛传承</a:t>
            </a:r>
            <a:r>
              <a:rPr kumimoji="0" lang="en-US" altLang="zh-CN" sz="14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a:t>
            </a:r>
          </a:p>
          <a:p>
            <a:pPr marL="0" marR="0" lvl="0" indent="0" algn="l" defTabSz="457200" rtl="0" eaLnBrk="1" fontAlgn="auto" latinLnBrk="0" hangingPunct="1">
              <a:lnSpc>
                <a:spcPct val="100000"/>
              </a:lnSpc>
              <a:spcBef>
                <a:spcPts val="1000"/>
              </a:spcBef>
              <a:spcAft>
                <a:spcPts val="0"/>
              </a:spcAft>
              <a:buClr>
                <a:srgbClr val="90C226"/>
              </a:buClr>
              <a:buSzPct val="80000"/>
              <a:buFontTx/>
              <a:buNone/>
              <a:defRPr/>
            </a:pPr>
            <a:r>
              <a:rPr kumimoji="0" lang="en-US" altLang="zh-CN" sz="14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As the inheritor of the 7 Therapy with Beautiful Needles, I have persisted in continuous learning and innovation for over 20 years, accumulating clinical experience witnessed by tens of thousands of cases.</a:t>
            </a:r>
          </a:p>
          <a:p>
            <a:pPr marL="0" marR="0" lvl="0" indent="0" algn="l" defTabSz="457200" rtl="0" eaLnBrk="1" fontAlgn="auto" latinLnBrk="0" hangingPunct="1">
              <a:lnSpc>
                <a:spcPct val="100000"/>
              </a:lnSpc>
              <a:spcBef>
                <a:spcPts val="1000"/>
              </a:spcBef>
              <a:spcAft>
                <a:spcPts val="0"/>
              </a:spcAft>
              <a:buClr>
                <a:srgbClr val="90C226"/>
              </a:buClr>
              <a:buSzPct val="80000"/>
              <a:buFontTx/>
              <a:buNone/>
              <a:defRPr/>
            </a:pPr>
            <a:r>
              <a:rPr kumimoji="0" lang="en-US" altLang="zh-CN" sz="14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I adhere to the rigor of the discipline, based on the principles of “safety, effectiveness, no side effects, and fundamentally and systematically solving health issues”; </a:t>
            </a:r>
          </a:p>
          <a:p>
            <a:pPr marL="0" marR="0" lvl="0" indent="0" algn="l" defTabSz="457200" rtl="0" eaLnBrk="1" fontAlgn="auto" latinLnBrk="0" hangingPunct="1">
              <a:lnSpc>
                <a:spcPct val="100000"/>
              </a:lnSpc>
              <a:spcBef>
                <a:spcPts val="1000"/>
              </a:spcBef>
              <a:spcAft>
                <a:spcPts val="0"/>
              </a:spcAft>
              <a:buClr>
                <a:srgbClr val="90C226"/>
              </a:buClr>
              <a:buSzPct val="80000"/>
              <a:buFontTx/>
              <a:buNone/>
              <a:defRPr/>
            </a:pPr>
            <a:r>
              <a:rPr kumimoji="0" lang="en-US" altLang="zh-CN" sz="14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I strive to be professional and practical, making the method easy to learn and highly replicable, in order to widely disseminate and pass on the knowledge...</a:t>
            </a:r>
          </a:p>
        </p:txBody>
      </p:sp>
      <p:pic>
        <p:nvPicPr>
          <p:cNvPr id="7" name="图片 6"/>
          <p:cNvPicPr>
            <a:picLocks noChangeAspect="1"/>
          </p:cNvPicPr>
          <p:nvPr/>
        </p:nvPicPr>
        <p:blipFill>
          <a:blip r:embed="rId2"/>
          <a:stretch>
            <a:fillRect/>
          </a:stretch>
        </p:blipFill>
        <p:spPr>
          <a:xfrm>
            <a:off x="476933" y="453123"/>
            <a:ext cx="735992" cy="73648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0" lang="zh-CN" altLang="en-US" sz="1800" b="1" i="0" u="none" strike="noStrike" kern="1200" cap="none" spc="0" normalizeH="0" baseline="0" noProof="0" dirty="0">
                <a:ln>
                  <a:noFill/>
                </a:ln>
                <a:solidFill>
                  <a:srgbClr val="2F2F2F"/>
                </a:solidFill>
                <a:effectLst/>
                <a:uLnTx/>
                <a:uFillTx/>
                <a:latin typeface="微软雅黑" panose="020B0503020204020204" charset="-122"/>
                <a:ea typeface="微软雅黑" panose="020B0503020204020204" charset="-122"/>
                <a:cs typeface="Times New Roman" panose="02020603050405020304" pitchFamily="18" charset="0"/>
              </a:rPr>
              <a:t>绮针</a:t>
            </a:r>
            <a:r>
              <a:rPr kumimoji="0" lang="en-US" altLang="zh-CN" sz="1800" b="1" i="0" u="none" strike="noStrike" kern="1200" cap="none" spc="0" normalizeH="0" baseline="0" noProof="0" dirty="0">
                <a:ln>
                  <a:noFill/>
                </a:ln>
                <a:solidFill>
                  <a:srgbClr val="2F2F2F"/>
                </a:solidFill>
                <a:effectLst/>
                <a:uLnTx/>
                <a:uFillTx/>
                <a:latin typeface="微软雅黑" panose="020B0503020204020204" charset="-122"/>
                <a:ea typeface="微软雅黑" panose="020B0503020204020204" charset="-122"/>
                <a:cs typeface="Times New Roman" panose="02020603050405020304" pitchFamily="18" charset="0"/>
              </a:rPr>
              <a:t>7</a:t>
            </a:r>
            <a:r>
              <a:rPr kumimoji="0" lang="zh-CN" altLang="en-US" sz="1800" b="1" i="0" u="none" strike="noStrike" kern="1200" cap="none" spc="0" normalizeH="0" baseline="0" noProof="0" dirty="0">
                <a:ln>
                  <a:noFill/>
                </a:ln>
                <a:solidFill>
                  <a:srgbClr val="2F2F2F"/>
                </a:solidFill>
                <a:effectLst/>
                <a:uLnTx/>
                <a:uFillTx/>
                <a:latin typeface="微软雅黑" panose="020B0503020204020204" charset="-122"/>
                <a:ea typeface="微软雅黑" panose="020B0503020204020204" charset="-122"/>
                <a:cs typeface="Times New Roman" panose="02020603050405020304" pitchFamily="18" charset="0"/>
              </a:rPr>
              <a:t>疗特点</a:t>
            </a:r>
            <a:br>
              <a:rPr kumimoji="0" lang="zh-CN" altLang="en-US" sz="1800" b="1" i="0" u="none" strike="noStrike" kern="1200" cap="none" spc="0" normalizeH="0" baseline="0" noProof="0" dirty="0">
                <a:ln>
                  <a:noFill/>
                </a:ln>
                <a:solidFill>
                  <a:srgbClr val="2F2F2F"/>
                </a:solidFill>
                <a:effectLst/>
                <a:uLnTx/>
                <a:uFillTx/>
                <a:latin typeface="微软雅黑" panose="020B0503020204020204" charset="-122"/>
                <a:ea typeface="微软雅黑" panose="020B0503020204020204" charset="-122"/>
                <a:cs typeface="Times New Roman" panose="02020603050405020304" pitchFamily="18" charset="0"/>
              </a:rPr>
            </a:br>
            <a:r>
              <a:rPr kumimoji="0" lang="zh-CN" altLang="en-US" sz="1800" b="1" i="0" u="none" strike="noStrike" kern="1200" cap="none" spc="0" normalizeH="0" baseline="0" noProof="0" dirty="0">
                <a:ln>
                  <a:noFill/>
                </a:ln>
                <a:solidFill>
                  <a:srgbClr val="2F2F2F"/>
                </a:solidFill>
                <a:effectLst/>
                <a:uLnTx/>
                <a:uFillTx/>
                <a:latin typeface="微软雅黑" panose="020B0503020204020204" charset="-122"/>
                <a:ea typeface="微软雅黑" panose="020B0503020204020204" charset="-122"/>
                <a:cs typeface="Times New Roman" panose="02020603050405020304" pitchFamily="18" charset="0"/>
              </a:rPr>
              <a:t>Characteristics of 7 Therapy with Beautiful Needles</a:t>
            </a:r>
          </a:p>
        </p:txBody>
      </p:sp>
      <p:sp>
        <p:nvSpPr>
          <p:cNvPr id="4" name="灯片编号占位符 3"/>
          <p:cNvSpPr>
            <a:spLocks noGrp="1"/>
          </p:cNvSpPr>
          <p:nvPr>
            <p:ph type="sldNum" sz="quarter" idx="12"/>
          </p:nvPr>
        </p:nvSpPr>
        <p:spPr/>
        <p:txBody>
          <a:bodyPr/>
          <a:lstStyle/>
          <a:p>
            <a:fld id="{5DD3DB80-B894-403A-B48E-6FDC1A72010E}" type="slidenum">
              <a:rPr lang="zh-CN" altLang="en-US" smtClean="0"/>
              <a:t>8</a:t>
            </a:fld>
            <a:endParaRPr lang="zh-CN" altLang="en-US"/>
          </a:p>
        </p:txBody>
      </p:sp>
      <p:sp>
        <p:nvSpPr>
          <p:cNvPr id="6" name="文本框 5"/>
          <p:cNvSpPr txBox="1"/>
          <p:nvPr/>
        </p:nvSpPr>
        <p:spPr>
          <a:xfrm>
            <a:off x="939567" y="1518407"/>
            <a:ext cx="10402350" cy="301498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zh-CN" sz="1000" b="1" i="0" u="none" strike="noStrike" kern="1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一个心愿：</a:t>
            </a:r>
            <a:r>
              <a:rPr kumimoji="0" lang="zh-CN" altLang="zh-CN"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打造百万家庭“医生”不是医生胜是医生，健康你我他！</a:t>
            </a:r>
            <a:endParaRPr kumimoji="0" lang="zh-CN" altLang="zh-CN" sz="1000" b="0"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zh-CN" sz="1000" b="1" i="0" u="none" strike="noStrike" kern="1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二个特质：</a:t>
            </a:r>
            <a:r>
              <a:rPr kumimoji="0" lang="zh-CN" altLang="zh-CN"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离穴不离经，不留针远端</a:t>
            </a:r>
            <a:r>
              <a:rPr kumimoji="0" lang="zh-CN" altLang="en-US"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治疗</a:t>
            </a:r>
            <a:r>
              <a:rPr kumimoji="0" lang="zh-CN" altLang="zh-CN"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a:t>
            </a:r>
            <a:endParaRPr kumimoji="0" lang="zh-CN" altLang="zh-CN" sz="1000" b="0"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zh-CN" sz="1000" b="1" i="0" u="none" strike="noStrike" kern="1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三个基本点：</a:t>
            </a:r>
            <a:r>
              <a:rPr kumimoji="0" lang="zh-CN" altLang="zh-CN"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辨证准确，直达病灶平衡区，疗效立竿见影！</a:t>
            </a:r>
            <a:endParaRPr kumimoji="0" lang="zh-CN" altLang="zh-CN" sz="1000" b="0"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zh-CN" sz="1000" b="1" i="0" u="none" strike="noStrike" kern="1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四大原则：</a:t>
            </a:r>
            <a:r>
              <a:rPr kumimoji="0" lang="zh-CN" altLang="zh-CN"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安全、有效、无副作用、从根本系统解决疾病问题！</a:t>
            </a:r>
            <a:endParaRPr kumimoji="0" lang="zh-CN" altLang="zh-CN" sz="1000" b="0"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zh-CN" sz="1000" b="1" i="0" u="none" strike="noStrike" kern="1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五大调理体系：</a:t>
            </a:r>
            <a:r>
              <a:rPr kumimoji="0" lang="zh-CN" altLang="zh-CN"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专业实用、简单易学、复制性强、临床应用见效快、得以广泛传播！</a:t>
            </a:r>
            <a:endParaRPr kumimoji="0" lang="zh-CN" altLang="zh-CN" sz="1000" b="0"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zh-CN" sz="1000" b="1" i="0" u="none" strike="noStrike" kern="1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六大遵循：</a:t>
            </a:r>
            <a:r>
              <a:rPr kumimoji="0" lang="zh-CN" altLang="zh-CN"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上病下</a:t>
            </a:r>
            <a:r>
              <a:rPr kumimoji="0" lang="zh-CN" altLang="en-US"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治</a:t>
            </a:r>
            <a:r>
              <a:rPr kumimoji="0" lang="zh-CN" altLang="zh-CN"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、下病上</a:t>
            </a:r>
            <a:r>
              <a:rPr kumimoji="0" lang="zh-CN" altLang="en-US"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治</a:t>
            </a:r>
            <a:r>
              <a:rPr kumimoji="0" lang="zh-CN" altLang="zh-CN"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；左病右</a:t>
            </a:r>
            <a:r>
              <a:rPr kumimoji="0" lang="zh-CN" altLang="en-US"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治</a:t>
            </a:r>
            <a:r>
              <a:rPr kumimoji="0" lang="zh-CN" altLang="zh-CN"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、右病左治；后病前</a:t>
            </a:r>
            <a:r>
              <a:rPr kumimoji="0" lang="zh-CN" altLang="en-US"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治</a:t>
            </a:r>
            <a:r>
              <a:rPr kumimoji="0" lang="zh-CN" altLang="zh-CN"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、前病后</a:t>
            </a:r>
            <a:r>
              <a:rPr kumimoji="0" lang="zh-CN" altLang="en-US"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治</a:t>
            </a:r>
            <a:r>
              <a:rPr kumimoji="0" lang="zh-CN" altLang="zh-CN"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；内病外</a:t>
            </a:r>
            <a:r>
              <a:rPr kumimoji="0" lang="zh-CN" altLang="en-US"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治</a:t>
            </a:r>
            <a:r>
              <a:rPr kumimoji="0" lang="en-US" altLang="zh-CN"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a:t>
            </a:r>
            <a:r>
              <a:rPr kumimoji="0" lang="zh-CN" altLang="zh-CN" sz="1000" b="1" i="0" u="none" strike="noStrike" kern="100" cap="none" spc="0" normalizeH="0" baseline="0" noProof="0" dirty="0">
                <a:ln>
                  <a:noFill/>
                </a:ln>
                <a:solidFill>
                  <a:srgbClr val="0070C0"/>
                </a:solidFill>
                <a:effectLst/>
                <a:uLnTx/>
                <a:uFillTx/>
                <a:latin typeface="等线" panose="02010600030101010101" pitchFamily="2" charset="-122"/>
                <a:ea typeface="等线" panose="02010600030101010101" pitchFamily="2" charset="-122"/>
                <a:cs typeface="Times New Roman" panose="02020603050405020304" pitchFamily="18" charset="0"/>
              </a:rPr>
              <a:t>异病同</a:t>
            </a:r>
            <a:r>
              <a:rPr kumimoji="0" lang="zh-CN" altLang="en-US" sz="1000" b="1" i="0" u="none" strike="noStrike" kern="100" cap="none" spc="0" normalizeH="0" baseline="0" noProof="0" dirty="0">
                <a:ln>
                  <a:noFill/>
                </a:ln>
                <a:solidFill>
                  <a:srgbClr val="0070C0"/>
                </a:solidFill>
                <a:effectLst/>
                <a:uLnTx/>
                <a:uFillTx/>
                <a:latin typeface="等线" panose="02010600030101010101" pitchFamily="2" charset="-122"/>
                <a:ea typeface="等线" panose="02010600030101010101" pitchFamily="2" charset="-122"/>
                <a:cs typeface="Times New Roman" panose="02020603050405020304" pitchFamily="18" charset="0"/>
              </a:rPr>
              <a:t>治</a:t>
            </a:r>
            <a:r>
              <a:rPr kumimoji="0" lang="zh-CN" altLang="zh-CN"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、同病异</a:t>
            </a:r>
            <a:r>
              <a:rPr kumimoji="0" lang="zh-CN" altLang="en-US"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治</a:t>
            </a:r>
            <a:r>
              <a:rPr kumimoji="0" lang="zh-CN" altLang="zh-CN"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a:t>
            </a:r>
            <a:endParaRPr kumimoji="0" lang="zh-CN" altLang="zh-CN" sz="1000" b="0"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zh-CN" sz="1000" b="1" i="0" u="none" strike="noStrike" kern="1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七大解决特点：</a:t>
            </a:r>
            <a:r>
              <a:rPr kumimoji="0" lang="zh-CN" altLang="zh-CN"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阴阳、相对、平衡、反应、离子道、生物电、无局限性！</a:t>
            </a:r>
            <a:endParaRPr kumimoji="0" lang="zh-CN" altLang="zh-CN" sz="1000" b="0"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000" b="1" i="0" u="none" strike="noStrike" kern="1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八见效快</a:t>
            </a:r>
            <a:r>
              <a:rPr kumimoji="0" lang="zh-CN" altLang="zh-CN" sz="1000" b="1" i="0" u="none" strike="noStrike" kern="1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a:t>
            </a:r>
            <a:r>
              <a:rPr kumimoji="0" lang="zh-CN" altLang="en-US"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每种疾病秒杀</a:t>
            </a:r>
            <a:r>
              <a:rPr kumimoji="0" lang="en-US" altLang="zh-CN"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a:t>
            </a:r>
            <a:endParaRPr kumimoji="0" lang="zh-CN" altLang="zh-CN" sz="1000" b="0"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zh-CN" sz="1000" b="1" i="0" u="none" strike="noStrike" kern="1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九临床见证</a:t>
            </a:r>
            <a:r>
              <a:rPr kumimoji="0" lang="zh-CN" altLang="en-US" sz="1000" b="1" i="0" u="none" strike="noStrike" kern="1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a:t>
            </a:r>
            <a:r>
              <a:rPr kumimoji="0" lang="zh-CN" altLang="en-US"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一次见效</a:t>
            </a:r>
            <a:r>
              <a:rPr kumimoji="0" lang="zh-CN" altLang="zh-CN"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000" b="1" i="0" u="none" strike="noStrike" kern="1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One</a:t>
            </a:r>
            <a:r>
              <a:rPr kumimoji="0" lang="zh-CN" altLang="zh-CN" sz="1000" b="1" i="0" u="none" strike="noStrike" kern="1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 Wish: </a:t>
            </a:r>
            <a:r>
              <a:rPr kumimoji="0" lang="zh-CN" altLang="zh-CN"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To create </a:t>
            </a:r>
            <a:r>
              <a:rPr kumimoji="0" lang="en-US" altLang="zh-CN"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a:t>
            </a:r>
            <a:r>
              <a:rPr kumimoji="0" lang="zh-CN" altLang="zh-CN"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family doctor</a:t>
            </a:r>
            <a:r>
              <a:rPr kumimoji="0" lang="en-US" altLang="zh-CN"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a:t>
            </a:r>
            <a:r>
              <a:rPr kumimoji="0" lang="zh-CN" altLang="zh-CN"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for millions of households, not a doctor but better than a doctor, for the health of you, me, and everyone!</a:t>
            </a: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zh-CN" sz="1000" b="1" i="0" u="none" strike="noStrike" kern="1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Two Characteristics:</a:t>
            </a:r>
            <a:r>
              <a:rPr kumimoji="0" lang="zh-CN" altLang="zh-CN"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 Leaving the acupoint without leaving the meridian, performing distant treatment without retaining the needle!</a:t>
            </a: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zh-CN" sz="1000" b="1" i="0" u="none" strike="noStrike" kern="1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Three Basic Points:</a:t>
            </a:r>
            <a:r>
              <a:rPr kumimoji="0" lang="zh-CN" altLang="zh-CN"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 Accurate diagnosis, targeting the disease's balance area directly, with immediate therapeutic effects!</a:t>
            </a: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zh-CN" sz="1000" b="1" i="0" u="none" strike="noStrike" kern="1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Four Major Principles:</a:t>
            </a:r>
            <a:r>
              <a:rPr kumimoji="0" lang="zh-CN" altLang="zh-CN"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 Safety, effectiveness, no side effects, and fundamentally and systematically addressing health issues!</a:t>
            </a: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zh-CN" sz="1000" b="1" i="0" u="none" strike="noStrike" kern="1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Five Major Regulatory Systems:</a:t>
            </a:r>
            <a:r>
              <a:rPr kumimoji="0" lang="zh-CN" altLang="zh-CN"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 Professional and practical, easy to learn, highly replicable, quick to show clinical effects, and widely disseminated!</a:t>
            </a: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zh-CN" sz="1000" b="1" i="0" u="none" strike="noStrike" kern="1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Six Adherences:</a:t>
            </a:r>
            <a:r>
              <a:rPr kumimoji="0" lang="zh-CN" altLang="zh-CN"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 treating diseases at bottom part for the top part and vice versa, at right part for the left part and vice versa, and at outer part for the inner part and vice versa; </a:t>
            </a:r>
            <a:r>
              <a:rPr kumimoji="0" lang="zh-CN" altLang="zh-CN" sz="1000" b="1" i="0" u="none" strike="noStrike" kern="100" cap="none" spc="0" normalizeH="0" baseline="0" noProof="0" dirty="0">
                <a:ln>
                  <a:noFill/>
                </a:ln>
                <a:solidFill>
                  <a:srgbClr val="0070C0"/>
                </a:solidFill>
                <a:effectLst/>
                <a:uLnTx/>
                <a:uFillTx/>
                <a:latin typeface="等线" panose="02010600030101010101" pitchFamily="2" charset="-122"/>
                <a:ea typeface="等线" panose="02010600030101010101" pitchFamily="2" charset="-122"/>
                <a:cs typeface="Times New Roman" panose="02020603050405020304" pitchFamily="18" charset="0"/>
              </a:rPr>
              <a:t>treat</a:t>
            </a:r>
            <a:r>
              <a:rPr kumimoji="0" lang="en-US" altLang="zh-CN" sz="1000" b="1" i="0" u="none" strike="noStrike" kern="100" cap="none" spc="0" normalizeH="0" baseline="0" noProof="0" dirty="0">
                <a:ln>
                  <a:noFill/>
                </a:ln>
                <a:solidFill>
                  <a:srgbClr val="0070C0"/>
                </a:solidFill>
                <a:effectLst/>
                <a:uLnTx/>
                <a:uFillTx/>
                <a:latin typeface="等线" panose="02010600030101010101" pitchFamily="2" charset="-122"/>
                <a:ea typeface="等线" panose="02010600030101010101" pitchFamily="2" charset="-122"/>
                <a:cs typeface="Times New Roman" panose="02020603050405020304" pitchFamily="18" charset="0"/>
              </a:rPr>
              <a:t>ing</a:t>
            </a:r>
            <a:r>
              <a:rPr kumimoji="0" lang="zh-CN" altLang="zh-CN" sz="1000" b="1" i="0" u="none" strike="noStrike" kern="100" cap="none" spc="0" normalizeH="0" baseline="0" noProof="0" dirty="0">
                <a:ln>
                  <a:noFill/>
                </a:ln>
                <a:solidFill>
                  <a:srgbClr val="0070C0"/>
                </a:solidFill>
                <a:effectLst/>
                <a:uLnTx/>
                <a:uFillTx/>
                <a:latin typeface="等线" panose="02010600030101010101" pitchFamily="2" charset="-122"/>
                <a:ea typeface="等线" panose="02010600030101010101" pitchFamily="2" charset="-122"/>
                <a:cs typeface="Times New Roman" panose="02020603050405020304" pitchFamily="18" charset="0"/>
              </a:rPr>
              <a:t> different diseases with the same method</a:t>
            </a:r>
            <a:r>
              <a:rPr kumimoji="0" lang="zh-CN" altLang="zh-CN"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 and the same disease with different methods!</a:t>
            </a: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zh-CN" sz="1000" b="1" i="0" u="none" strike="noStrike" kern="1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Seven Key Features of Problem Solving:</a:t>
            </a:r>
            <a:r>
              <a:rPr kumimoji="0" lang="zh-CN" altLang="zh-CN"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 Yin and Yang, relativity, balance, reactivity, ionic pathways, bioelectricity, and no limitations!</a:t>
            </a: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zh-CN" sz="1000" b="1" i="0" u="none" strike="noStrike" kern="1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Eight Quick Effects:</a:t>
            </a:r>
            <a:r>
              <a:rPr kumimoji="0" lang="zh-CN" altLang="zh-CN"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 Swiftly addressing every disease...</a:t>
            </a: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zh-CN" sz="1000" b="1" i="0" u="none" strike="noStrike" kern="1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Nine Clinical Testimonies:</a:t>
            </a:r>
            <a:r>
              <a:rPr kumimoji="0" lang="zh-CN" altLang="zh-CN" sz="1000" b="1" i="0" u="none" strike="noStrike" kern="100" cap="none" spc="0" normalizeH="0" baseline="0" noProof="0" dirty="0">
                <a:ln>
                  <a:noFill/>
                </a:ln>
                <a:solidFill>
                  <a:srgbClr val="2F2F2F"/>
                </a:solidFill>
                <a:effectLst/>
                <a:uLnTx/>
                <a:uFillTx/>
                <a:latin typeface="等线" panose="02010600030101010101" pitchFamily="2" charset="-122"/>
                <a:ea typeface="等线" panose="02010600030101010101" pitchFamily="2" charset="-122"/>
                <a:cs typeface="Times New Roman" panose="02020603050405020304" pitchFamily="18" charset="0"/>
              </a:rPr>
              <a:t> Immediate effect with a single treatment!</a:t>
            </a:r>
          </a:p>
        </p:txBody>
      </p:sp>
      <p:pic>
        <p:nvPicPr>
          <p:cNvPr id="7" name="图片 6"/>
          <p:cNvPicPr>
            <a:picLocks noChangeAspect="1"/>
          </p:cNvPicPr>
          <p:nvPr/>
        </p:nvPicPr>
        <p:blipFill>
          <a:blip r:embed="rId2"/>
          <a:stretch>
            <a:fillRect/>
          </a:stretch>
        </p:blipFill>
        <p:spPr>
          <a:xfrm>
            <a:off x="476933" y="453123"/>
            <a:ext cx="735992" cy="73648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dirty="0">
                <a:latin typeface="+mn-lt"/>
                <a:ea typeface="+mn-ea"/>
                <a:cs typeface="+mn-ea"/>
                <a:sym typeface="+mn-lt"/>
              </a:rPr>
              <a:t>绮针与阴阳平衡关系</a:t>
            </a:r>
          </a:p>
        </p:txBody>
      </p:sp>
      <p:sp>
        <p:nvSpPr>
          <p:cNvPr id="6" name="文本占位符 5"/>
          <p:cNvSpPr>
            <a:spLocks noGrp="1"/>
          </p:cNvSpPr>
          <p:nvPr>
            <p:ph type="body" idx="1"/>
          </p:nvPr>
        </p:nvSpPr>
        <p:spPr/>
        <p:txBody>
          <a:bodyPr>
            <a:normAutofit/>
          </a:bodyPr>
          <a:lstStyle/>
          <a:p>
            <a:pPr lvl="0"/>
            <a:r>
              <a:rPr lang="en-US" altLang="zh-CN" sz="2000" b="1" dirty="0">
                <a:cs typeface="+mn-ea"/>
                <a:sym typeface="+mn-lt"/>
              </a:rPr>
              <a:t>Relationship to Yin and Yang and Balance of 7 Therapy with Beautiful Needles</a:t>
            </a:r>
          </a:p>
        </p:txBody>
      </p:sp>
      <p:sp>
        <p:nvSpPr>
          <p:cNvPr id="9" name="文本框 8"/>
          <p:cNvSpPr txBox="1"/>
          <p:nvPr/>
        </p:nvSpPr>
        <p:spPr>
          <a:xfrm>
            <a:off x="2416466" y="2031279"/>
            <a:ext cx="1023516" cy="889909"/>
          </a:xfrm>
          <a:prstGeom prst="rect">
            <a:avLst/>
          </a:prstGeom>
          <a:noFill/>
          <a:ln w="117475">
            <a:noFill/>
          </a:ln>
        </p:spPr>
        <p:txBody>
          <a:bodyPr wrap="none" rtlCol="0">
            <a:prstTxWarp prst="textPlai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100" normalizeH="0" baseline="0" noProof="0" dirty="0">
                <a:ln>
                  <a:noFill/>
                </a:ln>
                <a:solidFill>
                  <a:srgbClr val="127929"/>
                </a:solidFill>
                <a:effectLst/>
                <a:uLnTx/>
                <a:uFillTx/>
                <a:latin typeface="Arial" panose="020B0604020202020204"/>
                <a:ea typeface="微软雅黑" panose="020B0503020204020204" charset="-122"/>
                <a:cs typeface="+mn-ea"/>
                <a:sym typeface="+mn-lt"/>
              </a:rPr>
              <a:t>/</a:t>
            </a:r>
            <a:r>
              <a:rPr kumimoji="0" lang="en-US" altLang="zh-CN" sz="100" b="0" i="0" u="none" strike="noStrike" kern="1200" cap="none" spc="100" normalizeH="0" baseline="0" noProof="0" dirty="0">
                <a:ln>
                  <a:noFill/>
                </a:ln>
                <a:solidFill>
                  <a:srgbClr val="127929"/>
                </a:solidFill>
                <a:effectLst/>
                <a:uLnTx/>
                <a:uFillTx/>
                <a:latin typeface="Arial" panose="020B0604020202020204"/>
                <a:ea typeface="微软雅黑" panose="020B0503020204020204" charset="-122"/>
                <a:cs typeface="+mn-ea"/>
                <a:sym typeface="+mn-lt"/>
              </a:rPr>
              <a:t> </a:t>
            </a:r>
            <a:r>
              <a:rPr kumimoji="0" lang="en-US" altLang="zh-CN" sz="1800" b="0" i="0" u="none" strike="noStrike" kern="1200" cap="none" spc="100" normalizeH="0" baseline="0" noProof="0" dirty="0">
                <a:ln>
                  <a:noFill/>
                </a:ln>
                <a:solidFill>
                  <a:srgbClr val="127929"/>
                </a:solidFill>
                <a:effectLst/>
                <a:uLnTx/>
                <a:uFillTx/>
                <a:latin typeface="Arial" panose="020B0604020202020204"/>
                <a:ea typeface="微软雅黑" panose="020B0503020204020204" charset="-122"/>
                <a:cs typeface="+mn-ea"/>
                <a:sym typeface="+mn-lt"/>
              </a:rPr>
              <a:t>03</a:t>
            </a:r>
            <a:endParaRPr kumimoji="0" lang="zh-CN" altLang="en-US" sz="1800" b="0" i="0" u="none" strike="noStrike" kern="1200" cap="none" spc="100" normalizeH="0" baseline="0" noProof="0" dirty="0">
              <a:ln>
                <a:noFill/>
              </a:ln>
              <a:solidFill>
                <a:srgbClr val="127929"/>
              </a:solidFill>
              <a:effectLst/>
              <a:uLnTx/>
              <a:uFillTx/>
              <a:latin typeface="Arial" panose="020B0604020202020204"/>
              <a:ea typeface="微软雅黑" panose="020B0503020204020204" charset="-122"/>
              <a:cs typeface="+mn-ea"/>
              <a:sym typeface="+mn-lt"/>
            </a:endParaRPr>
          </a:p>
        </p:txBody>
      </p:sp>
      <p:pic>
        <p:nvPicPr>
          <p:cNvPr id="2" name="图片 1"/>
          <p:cNvPicPr>
            <a:picLocks noChangeAspect="1"/>
          </p:cNvPicPr>
          <p:nvPr/>
        </p:nvPicPr>
        <p:blipFill>
          <a:blip r:embed="rId4"/>
          <a:stretch>
            <a:fillRect/>
          </a:stretch>
        </p:blipFill>
        <p:spPr>
          <a:xfrm>
            <a:off x="476933" y="453123"/>
            <a:ext cx="735992" cy="736485"/>
          </a:xfrm>
          <a:prstGeom prst="rect">
            <a:avLst/>
          </a:prstGeom>
        </p:spPr>
      </p:pic>
    </p:spTree>
    <p:custDataLst>
      <p:tags r:id="rId2"/>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THEME" val="#195399"/>
  <p:tag name="ISLIDE.TEMPLATE" val="da67fdf2-4d7b-46ce-8993-76904bd9d7ec"/>
  <p:tag name="COMMONDATA" val="eyJoZGlkIjoiZWE1OTkyNjkxZDZiOWNiMzlhYTMxYTgxMjgyODliNjQifQ=="/>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360.79645669291335,&quot;left&quot;:70.72314960629919,&quot;top&quot;:234.9728346456693,&quot;width&quot;:850.7446456692912}"/>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360.79645669291335,&quot;left&quot;:70.72314960629919,&quot;top&quot;:234.9728346456693,&quot;width&quot;:850.7446456692912}"/>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360.79645669291335,&quot;left&quot;:70.72314960629919,&quot;top&quot;:234.9728346456693,&quot;width&quot;:850.7446456692912}"/>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360.79645669291335,&quot;left&quot;:70.72314960629919,&quot;top&quot;:234.9728346456693,&quot;width&quot;:850.7446456692912}"/>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360.79645669291335,&quot;left&quot;:70.72314960629919,&quot;top&quot;:234.9728346456693,&quot;width&quot;:850.7446456692912}"/>
</p:tagLst>
</file>

<file path=ppt/tags/tag15.xml><?xml version="1.0" encoding="utf-8"?>
<p:tagLst xmlns:a="http://schemas.openxmlformats.org/drawingml/2006/main" xmlns:r="http://schemas.openxmlformats.org/officeDocument/2006/relationships" xmlns:p="http://schemas.openxmlformats.org/presentationml/2006/main">
  <p:tag name="KSO_WM_DIAGRAM_VIRTUALLY_FRAME" val="{&quot;height&quot;:360.79645669291335,&quot;left&quot;:70.72314960629919,&quot;top&quot;:234.9728346456693,&quot;width&quot;:850.7446456692912}"/>
</p:tagLst>
</file>

<file path=ppt/tags/tag16.xml><?xml version="1.0" encoding="utf-8"?>
<p:tagLst xmlns:a="http://schemas.openxmlformats.org/drawingml/2006/main" xmlns:r="http://schemas.openxmlformats.org/officeDocument/2006/relationships" xmlns:p="http://schemas.openxmlformats.org/presentationml/2006/main">
  <p:tag name="KSO_WM_DIAGRAM_VIRTUALLY_FRAME" val="{&quot;height&quot;:360.79645669291335,&quot;left&quot;:70.72314960629919,&quot;top&quot;:234.9728346456693,&quot;width&quot;:850.7446456692912}"/>
</p:tagLst>
</file>

<file path=ppt/tags/tag17.xml><?xml version="1.0" encoding="utf-8"?>
<p:tagLst xmlns:a="http://schemas.openxmlformats.org/drawingml/2006/main" xmlns:r="http://schemas.openxmlformats.org/officeDocument/2006/relationships" xmlns:p="http://schemas.openxmlformats.org/presentationml/2006/main">
  <p:tag name="ISLIDE.THEME" val="https://www.islide.cc;"/>
</p:tagLst>
</file>

<file path=ppt/tags/tag18.xml><?xml version="1.0" encoding="utf-8"?>
<p:tagLst xmlns:a="http://schemas.openxmlformats.org/drawingml/2006/main" xmlns:r="http://schemas.openxmlformats.org/officeDocument/2006/relationships" xmlns:p="http://schemas.openxmlformats.org/presentationml/2006/main">
  <p:tag name="ISLIDE.THEME" val="https://www.islide.cc;"/>
</p:tagLst>
</file>

<file path=ppt/tags/tag19.xml><?xml version="1.0" encoding="utf-8"?>
<p:tagLst xmlns:a="http://schemas.openxmlformats.org/drawingml/2006/main" xmlns:r="http://schemas.openxmlformats.org/officeDocument/2006/relationships" xmlns:p="http://schemas.openxmlformats.org/presentationml/2006/main">
  <p:tag name="ISLIDE.THEME" val="https://www.islide.cc;"/>
</p:tagLst>
</file>

<file path=ppt/tags/tag2.xml><?xml version="1.0" encoding="utf-8"?>
<p:tagLst xmlns:a="http://schemas.openxmlformats.org/drawingml/2006/main" xmlns:r="http://schemas.openxmlformats.org/officeDocument/2006/relationships" xmlns:p="http://schemas.openxmlformats.org/presentationml/2006/main">
  <p:tag name="ISLIDE.THEME" val="https://www.islide.cc;"/>
</p:tagLst>
</file>

<file path=ppt/tags/tag20.xml><?xml version="1.0" encoding="utf-8"?>
<p:tagLst xmlns:a="http://schemas.openxmlformats.org/drawingml/2006/main" xmlns:r="http://schemas.openxmlformats.org/officeDocument/2006/relationships" xmlns:p="http://schemas.openxmlformats.org/presentationml/2006/main">
  <p:tag name="ISLIDE.THEME" val="https://www.islide.cc;"/>
</p:tagLst>
</file>

<file path=ppt/tags/tag21.xml><?xml version="1.0" encoding="utf-8"?>
<p:tagLst xmlns:a="http://schemas.openxmlformats.org/drawingml/2006/main" xmlns:r="http://schemas.openxmlformats.org/officeDocument/2006/relationships" xmlns:p="http://schemas.openxmlformats.org/presentationml/2006/main">
  <p:tag name="ISLIDE.THEME" val="https://www.islide.cc;"/>
</p:tagLst>
</file>

<file path=ppt/tags/tag3.xml><?xml version="1.0" encoding="utf-8"?>
<p:tagLst xmlns:a="http://schemas.openxmlformats.org/drawingml/2006/main" xmlns:r="http://schemas.openxmlformats.org/officeDocument/2006/relationships" xmlns:p="http://schemas.openxmlformats.org/presentationml/2006/main">
  <p:tag name="ISLIDE.THEME" val="https://www.islide.cc;"/>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360.79645669291335,&quot;left&quot;:70.72314960629919,&quot;top&quot;:234.9728346456693,&quot;width&quot;:850.7446456692912}"/>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360.79645669291335,&quot;left&quot;:70.72314960629919,&quot;top&quot;:234.9728346456693,&quot;width&quot;:850.7446456692912}"/>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360.79645669291335,&quot;left&quot;:70.72314960629919,&quot;top&quot;:234.9728346456693,&quot;width&quot;:850.7446456692912}"/>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360.79645669291335,&quot;left&quot;:70.72314960629919,&quot;top&quot;:234.9728346456693,&quot;width&quot;:850.7446456692912}"/>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360.79645669291335,&quot;left&quot;:70.72314960629919,&quot;top&quot;:234.9728346456693,&quot;width&quot;:850.7446456692912}"/>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360.79645669291335,&quot;left&quot;:70.72314960629919,&quot;top&quot;:234.9728346456693,&quot;width&quot;:850.7446456692912}"/>
</p:tagLst>
</file>

<file path=ppt/theme/theme1.xml><?xml version="1.0" encoding="utf-8"?>
<a:theme xmlns:a="http://schemas.openxmlformats.org/drawingml/2006/main" name="OfficePLUS主题">
  <a:themeElements>
    <a:clrScheme name="房利美">
      <a:dk1>
        <a:srgbClr val="000000"/>
      </a:dk1>
      <a:lt1>
        <a:srgbClr val="FFFFFF"/>
      </a:lt1>
      <a:dk2>
        <a:srgbClr val="768394"/>
      </a:dk2>
      <a:lt2>
        <a:srgbClr val="F0F0F0"/>
      </a:lt2>
      <a:accent1>
        <a:srgbClr val="127929"/>
      </a:accent1>
      <a:accent2>
        <a:srgbClr val="7DBD14"/>
      </a:accent2>
      <a:accent3>
        <a:srgbClr val="42B704"/>
      </a:accent3>
      <a:accent4>
        <a:srgbClr val="475059"/>
      </a:accent4>
      <a:accent5>
        <a:srgbClr val="828E97"/>
      </a:accent5>
      <a:accent6>
        <a:srgbClr val="525252"/>
      </a:accent6>
      <a:hlink>
        <a:srgbClr val="4276AA"/>
      </a:hlink>
      <a:folHlink>
        <a:srgbClr val="BFBFBF"/>
      </a:folHlink>
    </a:clrScheme>
    <a:fontScheme name="uxlvwfbx">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房利美">
    <a:dk1>
      <a:srgbClr val="000000"/>
    </a:dk1>
    <a:lt1>
      <a:srgbClr val="FFFFFF"/>
    </a:lt1>
    <a:dk2>
      <a:srgbClr val="768394"/>
    </a:dk2>
    <a:lt2>
      <a:srgbClr val="F0F0F0"/>
    </a:lt2>
    <a:accent1>
      <a:srgbClr val="127929"/>
    </a:accent1>
    <a:accent2>
      <a:srgbClr val="7DBD14"/>
    </a:accent2>
    <a:accent3>
      <a:srgbClr val="42B704"/>
    </a:accent3>
    <a:accent4>
      <a:srgbClr val="475059"/>
    </a:accent4>
    <a:accent5>
      <a:srgbClr val="828E97"/>
    </a:accent5>
    <a:accent6>
      <a:srgbClr val="525252"/>
    </a:accent6>
    <a:hlink>
      <a:srgbClr val="4276AA"/>
    </a:hlink>
    <a:folHlink>
      <a:srgbClr val="BFBFBF"/>
    </a:folHlink>
  </a:clrScheme>
</a:themeOverride>
</file>

<file path=ppt/theme/themeOverride2.xml><?xml version="1.0" encoding="utf-8"?>
<a:themeOverride xmlns:a="http://schemas.openxmlformats.org/drawingml/2006/main">
  <a:clrScheme name="房利美">
    <a:dk1>
      <a:srgbClr val="000000"/>
    </a:dk1>
    <a:lt1>
      <a:srgbClr val="FFFFFF"/>
    </a:lt1>
    <a:dk2>
      <a:srgbClr val="768394"/>
    </a:dk2>
    <a:lt2>
      <a:srgbClr val="F0F0F0"/>
    </a:lt2>
    <a:accent1>
      <a:srgbClr val="127929"/>
    </a:accent1>
    <a:accent2>
      <a:srgbClr val="7DBD14"/>
    </a:accent2>
    <a:accent3>
      <a:srgbClr val="42B704"/>
    </a:accent3>
    <a:accent4>
      <a:srgbClr val="475059"/>
    </a:accent4>
    <a:accent5>
      <a:srgbClr val="828E97"/>
    </a:accent5>
    <a:accent6>
      <a:srgbClr val="525252"/>
    </a:accent6>
    <a:hlink>
      <a:srgbClr val="4276AA"/>
    </a:hlink>
    <a:folHlink>
      <a:srgbClr val="BFBFBF"/>
    </a:folHlink>
  </a:clrScheme>
</a:themeOverride>
</file>

<file path=ppt/theme/themeOverride3.xml><?xml version="1.0" encoding="utf-8"?>
<a:themeOverride xmlns:a="http://schemas.openxmlformats.org/drawingml/2006/main">
  <a:clrScheme name="房利美">
    <a:dk1>
      <a:srgbClr val="000000"/>
    </a:dk1>
    <a:lt1>
      <a:srgbClr val="FFFFFF"/>
    </a:lt1>
    <a:dk2>
      <a:srgbClr val="768394"/>
    </a:dk2>
    <a:lt2>
      <a:srgbClr val="F0F0F0"/>
    </a:lt2>
    <a:accent1>
      <a:srgbClr val="127929"/>
    </a:accent1>
    <a:accent2>
      <a:srgbClr val="7DBD14"/>
    </a:accent2>
    <a:accent3>
      <a:srgbClr val="42B704"/>
    </a:accent3>
    <a:accent4>
      <a:srgbClr val="475059"/>
    </a:accent4>
    <a:accent5>
      <a:srgbClr val="828E97"/>
    </a:accent5>
    <a:accent6>
      <a:srgbClr val="525252"/>
    </a:accent6>
    <a:hlink>
      <a:srgbClr val="4276AA"/>
    </a:hlink>
    <a:folHlink>
      <a:srgbClr val="BFBFBF"/>
    </a:folHlink>
  </a:clrScheme>
</a:themeOverride>
</file>

<file path=ppt/theme/themeOverride4.xml><?xml version="1.0" encoding="utf-8"?>
<a:themeOverride xmlns:a="http://schemas.openxmlformats.org/drawingml/2006/main">
  <a:clrScheme name="房利美">
    <a:dk1>
      <a:srgbClr val="000000"/>
    </a:dk1>
    <a:lt1>
      <a:srgbClr val="FFFFFF"/>
    </a:lt1>
    <a:dk2>
      <a:srgbClr val="768394"/>
    </a:dk2>
    <a:lt2>
      <a:srgbClr val="F0F0F0"/>
    </a:lt2>
    <a:accent1>
      <a:srgbClr val="127929"/>
    </a:accent1>
    <a:accent2>
      <a:srgbClr val="7DBD14"/>
    </a:accent2>
    <a:accent3>
      <a:srgbClr val="42B704"/>
    </a:accent3>
    <a:accent4>
      <a:srgbClr val="475059"/>
    </a:accent4>
    <a:accent5>
      <a:srgbClr val="828E97"/>
    </a:accent5>
    <a:accent6>
      <a:srgbClr val="525252"/>
    </a:accent6>
    <a:hlink>
      <a:srgbClr val="4276AA"/>
    </a:hlink>
    <a:folHlink>
      <a:srgbClr val="BFBFBF"/>
    </a:folHlink>
  </a:clrScheme>
</a:themeOverride>
</file>

<file path=ppt/theme/themeOverride5.xml><?xml version="1.0" encoding="utf-8"?>
<a:themeOverride xmlns:a="http://schemas.openxmlformats.org/drawingml/2006/main">
  <a:clrScheme name="房利美">
    <a:dk1>
      <a:srgbClr val="000000"/>
    </a:dk1>
    <a:lt1>
      <a:srgbClr val="FFFFFF"/>
    </a:lt1>
    <a:dk2>
      <a:srgbClr val="768394"/>
    </a:dk2>
    <a:lt2>
      <a:srgbClr val="F0F0F0"/>
    </a:lt2>
    <a:accent1>
      <a:srgbClr val="127929"/>
    </a:accent1>
    <a:accent2>
      <a:srgbClr val="7DBD14"/>
    </a:accent2>
    <a:accent3>
      <a:srgbClr val="42B704"/>
    </a:accent3>
    <a:accent4>
      <a:srgbClr val="475059"/>
    </a:accent4>
    <a:accent5>
      <a:srgbClr val="828E97"/>
    </a:accent5>
    <a:accent6>
      <a:srgbClr val="525252"/>
    </a:accent6>
    <a:hlink>
      <a:srgbClr val="4276AA"/>
    </a:hlink>
    <a:folHlink>
      <a:srgbClr val="BFBFBF"/>
    </a:folHlink>
  </a:clrScheme>
</a:themeOverride>
</file>

<file path=ppt/theme/themeOverride6.xml><?xml version="1.0" encoding="utf-8"?>
<a:themeOverride xmlns:a="http://schemas.openxmlformats.org/drawingml/2006/main">
  <a:clrScheme name="房利美">
    <a:dk1>
      <a:srgbClr val="000000"/>
    </a:dk1>
    <a:lt1>
      <a:srgbClr val="FFFFFF"/>
    </a:lt1>
    <a:dk2>
      <a:srgbClr val="768394"/>
    </a:dk2>
    <a:lt2>
      <a:srgbClr val="F0F0F0"/>
    </a:lt2>
    <a:accent1>
      <a:srgbClr val="127929"/>
    </a:accent1>
    <a:accent2>
      <a:srgbClr val="7DBD14"/>
    </a:accent2>
    <a:accent3>
      <a:srgbClr val="42B704"/>
    </a:accent3>
    <a:accent4>
      <a:srgbClr val="475059"/>
    </a:accent4>
    <a:accent5>
      <a:srgbClr val="828E97"/>
    </a:accent5>
    <a:accent6>
      <a:srgbClr val="525252"/>
    </a:accent6>
    <a:hlink>
      <a:srgbClr val="4276AA"/>
    </a:hlink>
    <a:folHlink>
      <a:srgbClr val="BFBFBF"/>
    </a:folHlink>
  </a:clrScheme>
</a:themeOverride>
</file>

<file path=ppt/theme/themeOverride7.xml><?xml version="1.0" encoding="utf-8"?>
<a:themeOverride xmlns:a="http://schemas.openxmlformats.org/drawingml/2006/main">
  <a:clrScheme name="房利美">
    <a:dk1>
      <a:srgbClr val="000000"/>
    </a:dk1>
    <a:lt1>
      <a:srgbClr val="FFFFFF"/>
    </a:lt1>
    <a:dk2>
      <a:srgbClr val="768394"/>
    </a:dk2>
    <a:lt2>
      <a:srgbClr val="F0F0F0"/>
    </a:lt2>
    <a:accent1>
      <a:srgbClr val="127929"/>
    </a:accent1>
    <a:accent2>
      <a:srgbClr val="7DBD14"/>
    </a:accent2>
    <a:accent3>
      <a:srgbClr val="42B704"/>
    </a:accent3>
    <a:accent4>
      <a:srgbClr val="475059"/>
    </a:accent4>
    <a:accent5>
      <a:srgbClr val="828E97"/>
    </a:accent5>
    <a:accent6>
      <a:srgbClr val="525252"/>
    </a:accent6>
    <a:hlink>
      <a:srgbClr val="4276AA"/>
    </a:hlink>
    <a:folHlink>
      <a:srgbClr val="BFBFB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443A8EF62DE444B1FF07917E22EF72" ma:contentTypeVersion="17" ma:contentTypeDescription="Create a new document." ma:contentTypeScope="" ma:versionID="ae809626c8abf568b6a415226af21ced">
  <xsd:schema xmlns:xsd="http://www.w3.org/2001/XMLSchema" xmlns:xs="http://www.w3.org/2001/XMLSchema" xmlns:p="http://schemas.microsoft.com/office/2006/metadata/properties" xmlns:ns1="http://schemas.microsoft.com/sharepoint/v3" xmlns:ns2="0a5c0dea-e5d7-4228-9256-3793bb42faa5" xmlns:ns3="97934b4b-eba6-486d-bfc1-4b8e3fe39092" targetNamespace="http://schemas.microsoft.com/office/2006/metadata/properties" ma:root="true" ma:fieldsID="1ffe3db4c8c97a24da98b2b5f963ec28" ns1:_="" ns2:_="" ns3:_="">
    <xsd:import namespace="http://schemas.microsoft.com/sharepoint/v3"/>
    <xsd:import namespace="0a5c0dea-e5d7-4228-9256-3793bb42faa5"/>
    <xsd:import namespace="97934b4b-eba6-486d-bfc1-4b8e3fe39092"/>
    <xsd:element name="properties">
      <xsd:complexType>
        <xsd:sequence>
          <xsd:element name="documentManagement">
            <xsd:complexType>
              <xsd:all>
                <xsd:element ref="ns2:OneNoteFluid_FileOrder" minOccurs="0"/>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5c0dea-e5d7-4228-9256-3793bb42faa5" elementFormDefault="qualified">
    <xsd:import namespace="http://schemas.microsoft.com/office/2006/documentManagement/types"/>
    <xsd:import namespace="http://schemas.microsoft.com/office/infopath/2007/PartnerControls"/>
    <xsd:element name="OneNoteFluid_FileOrder" ma:index="8" nillable="true" ma:displayName="OneNoteFluid_FileOrder" ma:internalName="OneNoteFluid_FileOrder">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934b4b-eba6-486d-bfc1-4b8e3fe3909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885aa0b-334b-483f-9125-6409c6335a4b}" ma:internalName="TaxCatchAll" ma:showField="CatchAllData" ma:web="97934b4b-eba6-486d-bfc1-4b8e3fe390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7934b4b-eba6-486d-bfc1-4b8e3fe39092" xsi:nil="true"/>
    <lcf76f155ced4ddcb4097134ff3c332f xmlns="0a5c0dea-e5d7-4228-9256-3793bb42faa5">
      <Terms xmlns="http://schemas.microsoft.com/office/infopath/2007/PartnerControls"/>
    </lcf76f155ced4ddcb4097134ff3c332f>
    <OneNoteFluid_FileOrder xmlns="0a5c0dea-e5d7-4228-9256-3793bb42faa5" xsi:nil="true"/>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A3A025-6257-405D-995C-B63E4E1244BF}">
  <ds:schemaRefs/>
</ds:datastoreItem>
</file>

<file path=customXml/itemProps2.xml><?xml version="1.0" encoding="utf-8"?>
<ds:datastoreItem xmlns:ds="http://schemas.openxmlformats.org/officeDocument/2006/customXml" ds:itemID="{A392AF46-45E7-476A-B01C-AFD7CF6AB7D7}">
  <ds:schemaRefs/>
</ds:datastoreItem>
</file>

<file path=customXml/itemProps3.xml><?xml version="1.0" encoding="utf-8"?>
<ds:datastoreItem xmlns:ds="http://schemas.openxmlformats.org/officeDocument/2006/customXml" ds:itemID="{A2FC8440-A083-4380-BF16-B50D3CCE65E8}">
  <ds:schemaRefs/>
</ds:datastoreItem>
</file>

<file path=docProps/app.xml><?xml version="1.0" encoding="utf-8"?>
<Properties xmlns="http://schemas.openxmlformats.org/officeDocument/2006/extended-properties" xmlns:vt="http://schemas.openxmlformats.org/officeDocument/2006/docPropsVTypes">
  <Template>iSlide</Template>
  <TotalTime>29</TotalTime>
  <Words>2206</Words>
  <Application>Microsoft Office PowerPoint</Application>
  <PresentationFormat>宽屏</PresentationFormat>
  <Paragraphs>150</Paragraphs>
  <Slides>15</Slides>
  <Notes>0</Notes>
  <HiddenSlides>0</HiddenSlides>
  <MMClips>0</MMClips>
  <ScaleCrop>false</ScaleCrop>
  <HeadingPairs>
    <vt:vector size="8" baseType="variant">
      <vt:variant>
        <vt:lpstr>已用的字体</vt:lpstr>
      </vt:variant>
      <vt:variant>
        <vt:i4>5</vt:i4>
      </vt:variant>
      <vt:variant>
        <vt:lpstr>主题</vt:lpstr>
      </vt:variant>
      <vt:variant>
        <vt:i4>1</vt:i4>
      </vt:variant>
      <vt:variant>
        <vt:lpstr>嵌入 OLE 服务器</vt:lpstr>
      </vt:variant>
      <vt:variant>
        <vt:i4>1</vt:i4>
      </vt:variant>
      <vt:variant>
        <vt:lpstr>幻灯片标题</vt:lpstr>
      </vt:variant>
      <vt:variant>
        <vt:i4>15</vt:i4>
      </vt:variant>
    </vt:vector>
  </HeadingPairs>
  <TitlesOfParts>
    <vt:vector size="22" baseType="lpstr">
      <vt:lpstr>等线</vt:lpstr>
      <vt:lpstr>微软雅黑</vt:lpstr>
      <vt:lpstr>Arial</vt:lpstr>
      <vt:lpstr>Calibri</vt:lpstr>
      <vt:lpstr>Wingdings 3</vt:lpstr>
      <vt:lpstr>OfficePLUS主题</vt:lpstr>
      <vt:lpstr>think-cell Slide</vt:lpstr>
      <vt:lpstr>非遗绮针7疗 Intangible Heritage 7 Therapy with Beautiful Needles </vt:lpstr>
      <vt:lpstr>PowerPoint 演示文稿</vt:lpstr>
      <vt:lpstr>传承人介绍</vt:lpstr>
      <vt:lpstr>绮针7疗传承人介绍 Introduction to the Inheritor of 7 Therapy with Beautiful Needles   </vt:lpstr>
      <vt:lpstr>部分荣誉 Partial Honors</vt:lpstr>
      <vt:lpstr>  绮针7疗介绍与特点</vt:lpstr>
      <vt:lpstr>绮针7疗简介 Introduction of 7 Therapy with Beautiful Needles</vt:lpstr>
      <vt:lpstr>绮针7疗特点 Characteristics of 7 Therapy with Beautiful Needles</vt:lpstr>
      <vt:lpstr>绮针与阴阳平衡关系</vt:lpstr>
      <vt:lpstr>绮针与阴阳、平衡的关系 Relationship to Yin and Yang and Balance of 7 Therapy with Beautiful Needles</vt:lpstr>
      <vt:lpstr>绮针与阴阳、平衡的关系 Relationship to Yin and Yang and Balance of 7 Therapy with Beautiful Needles</vt:lpstr>
      <vt:lpstr>临床应用与效果</vt:lpstr>
      <vt:lpstr>绮针临床应用之异病同治     Treating Different Diseases with the Same Method of 7 Therapy with Beautiful Needlesn </vt:lpstr>
      <vt:lpstr>绮针临床应用之异病同治 Treating Different Diseases with the Same Method of 7 Therapy with Beautiful Needles</vt:lpstr>
      <vt:lpstr>谢谢聆听！ Thank you for listening!</vt:lpstr>
    </vt:vector>
  </TitlesOfParts>
  <Manager>iSlide</Manager>
  <Company>iSlide</Company>
  <LinksUpToDate>false</LinksUpToDate>
  <SharedDoc>false</SharedDoc>
  <HyperlinkBase>https://www.islide.cc</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iSlide</dc:creator>
  <cp:lastModifiedBy>景兵 王</cp:lastModifiedBy>
  <cp:revision>18</cp:revision>
  <cp:lastPrinted>2021-01-14T16:00:00Z</cp:lastPrinted>
  <dcterms:created xsi:type="dcterms:W3CDTF">2021-01-14T16:00:00Z</dcterms:created>
  <dcterms:modified xsi:type="dcterms:W3CDTF">2024-04-19T09:49:50Z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lide.Theme">
    <vt:lpwstr>48706f29-9ca0-418e-876d-de7b156ca083</vt:lpwstr>
  </property>
  <property fmtid="{D5CDD505-2E9C-101B-9397-08002B2CF9AE}" pid="3" name="iSlide.TEMPLATE">
    <vt:lpwstr>da67fdf2-4d7b-46ce-8993-76904bd9d7ec</vt:lpwstr>
  </property>
  <property fmtid="{D5CDD505-2E9C-101B-9397-08002B2CF9AE}" pid="4" name="ContentTypeId">
    <vt:lpwstr>0x010100D1443A8EF62DE444B1FF07917E22EF72</vt:lpwstr>
  </property>
  <property fmtid="{D5CDD505-2E9C-101B-9397-08002B2CF9AE}" pid="5" name="ICV">
    <vt:lpwstr>5DF7EF5070704B108ED237754AF8235C_12</vt:lpwstr>
  </property>
  <property fmtid="{D5CDD505-2E9C-101B-9397-08002B2CF9AE}" pid="6" name="KSOProductBuildVer">
    <vt:lpwstr>2052-12.1.0.16729</vt:lpwstr>
  </property>
</Properties>
</file>