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3" r:id="rId3"/>
    <p:sldId id="285" r:id="rId5"/>
    <p:sldId id="258" r:id="rId6"/>
    <p:sldId id="307" r:id="rId7"/>
    <p:sldId id="290" r:id="rId8"/>
    <p:sldId id="308" r:id="rId9"/>
    <p:sldId id="323" r:id="rId10"/>
    <p:sldId id="310" r:id="rId11"/>
    <p:sldId id="311" r:id="rId12"/>
    <p:sldId id="312" r:id="rId13"/>
    <p:sldId id="294" r:id="rId14"/>
    <p:sldId id="314" r:id="rId15"/>
    <p:sldId id="315" r:id="rId16"/>
    <p:sldId id="284" r:id="rId17"/>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DB0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87" autoAdjust="0"/>
    <p:restoredTop sz="94660"/>
  </p:normalViewPr>
  <p:slideViewPr>
    <p:cSldViewPr snapToGrid="0">
      <p:cViewPr varScale="1">
        <p:scale>
          <a:sx n="100" d="100"/>
          <a:sy n="100" d="100"/>
        </p:scale>
        <p:origin x="184" y="25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gs" Target="tags/tag13.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4A891-F9A3-44B5-B733-09602E748DC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F1ADB-5708-424B-B98F-4FE8806552F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endParaRPr lang="en-US" dirty="0"/>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1898781" y="1974152"/>
            <a:ext cx="2476399" cy="2349437"/>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endParaRPr lang="en-US"/>
          </a:p>
        </p:txBody>
      </p:sp>
      <p:sp>
        <p:nvSpPr>
          <p:cNvPr id="13" name="Picture Placeholder 2"/>
          <p:cNvSpPr>
            <a:spLocks noGrp="1"/>
          </p:cNvSpPr>
          <p:nvPr>
            <p:ph type="pic" sz="quarter" idx="12" hasCustomPrompt="1"/>
          </p:nvPr>
        </p:nvSpPr>
        <p:spPr>
          <a:xfrm>
            <a:off x="4862961" y="1974152"/>
            <a:ext cx="2476399" cy="2349437"/>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endParaRPr lang="en-US"/>
          </a:p>
        </p:txBody>
      </p:sp>
      <p:sp>
        <p:nvSpPr>
          <p:cNvPr id="14" name="Picture Placeholder 2"/>
          <p:cNvSpPr>
            <a:spLocks noGrp="1"/>
          </p:cNvSpPr>
          <p:nvPr>
            <p:ph type="pic" sz="quarter" idx="13" hasCustomPrompt="1"/>
          </p:nvPr>
        </p:nvSpPr>
        <p:spPr>
          <a:xfrm>
            <a:off x="7827141" y="1974152"/>
            <a:ext cx="2476399" cy="2349437"/>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7" name="Picture Placeholder 12"/>
          <p:cNvSpPr>
            <a:spLocks noGrp="1"/>
          </p:cNvSpPr>
          <p:nvPr>
            <p:ph type="pic" sz="quarter" idx="11"/>
          </p:nvPr>
        </p:nvSpPr>
        <p:spPr>
          <a:xfrm>
            <a:off x="4993332" y="1869775"/>
            <a:ext cx="2392363" cy="1879600"/>
          </a:xfrm>
          <a:custGeom>
            <a:avLst/>
            <a:gdLst>
              <a:gd name="connsiteX0" fmla="*/ 1296020 w 2392363"/>
              <a:gd name="connsiteY0" fmla="*/ 0 h 1879600"/>
              <a:gd name="connsiteX1" fmla="*/ 1514536 w 2392363"/>
              <a:gd name="connsiteY1" fmla="*/ 0 h 1879600"/>
              <a:gd name="connsiteX2" fmla="*/ 1533373 w 2392363"/>
              <a:gd name="connsiteY2" fmla="*/ 3774 h 1879600"/>
              <a:gd name="connsiteX3" fmla="*/ 1864913 w 2392363"/>
              <a:gd name="connsiteY3" fmla="*/ 49066 h 1879600"/>
              <a:gd name="connsiteX4" fmla="*/ 2185151 w 2392363"/>
              <a:gd name="connsiteY4" fmla="*/ 177392 h 1879600"/>
              <a:gd name="connsiteX5" fmla="*/ 2381061 w 2392363"/>
              <a:gd name="connsiteY5" fmla="*/ 471787 h 1879600"/>
              <a:gd name="connsiteX6" fmla="*/ 2392363 w 2392363"/>
              <a:gd name="connsiteY6" fmla="*/ 547273 h 1879600"/>
              <a:gd name="connsiteX7" fmla="*/ 2392363 w 2392363"/>
              <a:gd name="connsiteY7" fmla="*/ 569919 h 1879600"/>
              <a:gd name="connsiteX8" fmla="*/ 2381061 w 2392363"/>
              <a:gd name="connsiteY8" fmla="*/ 652954 h 1879600"/>
              <a:gd name="connsiteX9" fmla="*/ 2268036 w 2392363"/>
              <a:gd name="connsiteY9" fmla="*/ 973769 h 1879600"/>
              <a:gd name="connsiteX10" fmla="*/ 1555978 w 2392363"/>
              <a:gd name="connsiteY10" fmla="*/ 1736177 h 1879600"/>
              <a:gd name="connsiteX11" fmla="*/ 1213135 w 2392363"/>
              <a:gd name="connsiteY11" fmla="*/ 1868277 h 1879600"/>
              <a:gd name="connsiteX12" fmla="*/ 1137785 w 2392363"/>
              <a:gd name="connsiteY12" fmla="*/ 1879600 h 1879600"/>
              <a:gd name="connsiteX13" fmla="*/ 1043598 w 2392363"/>
              <a:gd name="connsiteY13" fmla="*/ 1879600 h 1879600"/>
              <a:gd name="connsiteX14" fmla="*/ 1024760 w 2392363"/>
              <a:gd name="connsiteY14" fmla="*/ 1875826 h 1879600"/>
              <a:gd name="connsiteX15" fmla="*/ 855223 w 2392363"/>
              <a:gd name="connsiteY15" fmla="*/ 1845632 h 1879600"/>
              <a:gd name="connsiteX16" fmla="*/ 195910 w 2392363"/>
              <a:gd name="connsiteY16" fmla="*/ 1396490 h 1879600"/>
              <a:gd name="connsiteX17" fmla="*/ 15070 w 2392363"/>
              <a:gd name="connsiteY17" fmla="*/ 988866 h 1879600"/>
              <a:gd name="connsiteX18" fmla="*/ 0 w 2392363"/>
              <a:gd name="connsiteY18" fmla="*/ 909606 h 1879600"/>
              <a:gd name="connsiteX19" fmla="*/ 0 w 2392363"/>
              <a:gd name="connsiteY19" fmla="*/ 792603 h 1879600"/>
              <a:gd name="connsiteX20" fmla="*/ 11303 w 2392363"/>
              <a:gd name="connsiteY20" fmla="*/ 739762 h 1879600"/>
              <a:gd name="connsiteX21" fmla="*/ 218515 w 2392363"/>
              <a:gd name="connsiteY21" fmla="*/ 381204 h 1879600"/>
              <a:gd name="connsiteX22" fmla="*/ 614103 w 2392363"/>
              <a:gd name="connsiteY22" fmla="*/ 143423 h 1879600"/>
              <a:gd name="connsiteX23" fmla="*/ 1220670 w 2392363"/>
              <a:gd name="connsiteY23" fmla="*/ 7549 h 1879600"/>
              <a:gd name="connsiteX24" fmla="*/ 1296020 w 2392363"/>
              <a:gd name="connsiteY24"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363" h="1879600">
                <a:moveTo>
                  <a:pt x="1296020" y="0"/>
                </a:moveTo>
                <a:cubicBezTo>
                  <a:pt x="1367603" y="0"/>
                  <a:pt x="1442953" y="0"/>
                  <a:pt x="1514536" y="0"/>
                </a:cubicBezTo>
                <a:cubicBezTo>
                  <a:pt x="1522071" y="3774"/>
                  <a:pt x="1529606" y="3774"/>
                  <a:pt x="1533373" y="3774"/>
                </a:cubicBezTo>
                <a:cubicBezTo>
                  <a:pt x="1646398" y="11323"/>
                  <a:pt x="1755656" y="22646"/>
                  <a:pt x="1864913" y="49066"/>
                </a:cubicBezTo>
                <a:cubicBezTo>
                  <a:pt x="1977938" y="75486"/>
                  <a:pt x="2087196" y="113229"/>
                  <a:pt x="2185151" y="177392"/>
                </a:cubicBezTo>
                <a:cubicBezTo>
                  <a:pt x="2290641" y="249104"/>
                  <a:pt x="2358456" y="343461"/>
                  <a:pt x="2381061" y="471787"/>
                </a:cubicBezTo>
                <a:cubicBezTo>
                  <a:pt x="2384828" y="498207"/>
                  <a:pt x="2388596" y="524627"/>
                  <a:pt x="2392363" y="547273"/>
                </a:cubicBezTo>
                <a:cubicBezTo>
                  <a:pt x="2392363" y="554822"/>
                  <a:pt x="2392363" y="562370"/>
                  <a:pt x="2392363" y="569919"/>
                </a:cubicBezTo>
                <a:cubicBezTo>
                  <a:pt x="2388596" y="596339"/>
                  <a:pt x="2384828" y="626533"/>
                  <a:pt x="2381061" y="652954"/>
                </a:cubicBezTo>
                <a:cubicBezTo>
                  <a:pt x="2362223" y="766182"/>
                  <a:pt x="2324548" y="871863"/>
                  <a:pt x="2268036" y="973769"/>
                </a:cubicBezTo>
                <a:cubicBezTo>
                  <a:pt x="2094731" y="1283261"/>
                  <a:pt x="1853611" y="1536139"/>
                  <a:pt x="1555978" y="1736177"/>
                </a:cubicBezTo>
                <a:cubicBezTo>
                  <a:pt x="1454255" y="1804114"/>
                  <a:pt x="1337463" y="1849406"/>
                  <a:pt x="1213135" y="1868277"/>
                </a:cubicBezTo>
                <a:cubicBezTo>
                  <a:pt x="1186763" y="1872052"/>
                  <a:pt x="1160390" y="1875826"/>
                  <a:pt x="1137785" y="1879600"/>
                </a:cubicBezTo>
                <a:cubicBezTo>
                  <a:pt x="1103878" y="1879600"/>
                  <a:pt x="1073738" y="1879600"/>
                  <a:pt x="1043598" y="1879600"/>
                </a:cubicBezTo>
                <a:cubicBezTo>
                  <a:pt x="1036063" y="1875826"/>
                  <a:pt x="1032295" y="1875826"/>
                  <a:pt x="1024760" y="1875826"/>
                </a:cubicBezTo>
                <a:cubicBezTo>
                  <a:pt x="968248" y="1864503"/>
                  <a:pt x="911735" y="1860729"/>
                  <a:pt x="855223" y="1845632"/>
                </a:cubicBezTo>
                <a:cubicBezTo>
                  <a:pt x="583963" y="1773920"/>
                  <a:pt x="365448" y="1619174"/>
                  <a:pt x="195910" y="1396490"/>
                </a:cubicBezTo>
                <a:cubicBezTo>
                  <a:pt x="105490" y="1275713"/>
                  <a:pt x="41443" y="1139838"/>
                  <a:pt x="15070" y="988866"/>
                </a:cubicBezTo>
                <a:cubicBezTo>
                  <a:pt x="7535" y="962446"/>
                  <a:pt x="3768" y="936026"/>
                  <a:pt x="0" y="909606"/>
                </a:cubicBezTo>
                <a:cubicBezTo>
                  <a:pt x="0" y="871863"/>
                  <a:pt x="0" y="830346"/>
                  <a:pt x="0" y="792603"/>
                </a:cubicBezTo>
                <a:cubicBezTo>
                  <a:pt x="3768" y="773731"/>
                  <a:pt x="7535" y="758634"/>
                  <a:pt x="11303" y="739762"/>
                </a:cubicBezTo>
                <a:cubicBezTo>
                  <a:pt x="37675" y="596339"/>
                  <a:pt x="113025" y="479336"/>
                  <a:pt x="218515" y="381204"/>
                </a:cubicBezTo>
                <a:cubicBezTo>
                  <a:pt x="335308" y="275524"/>
                  <a:pt x="470938" y="200038"/>
                  <a:pt x="614103" y="143423"/>
                </a:cubicBezTo>
                <a:cubicBezTo>
                  <a:pt x="810013" y="67937"/>
                  <a:pt x="1013458" y="26420"/>
                  <a:pt x="1220670" y="7549"/>
                </a:cubicBezTo>
                <a:cubicBezTo>
                  <a:pt x="1247043" y="7549"/>
                  <a:pt x="1269648" y="3774"/>
                  <a:pt x="12960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8" name="Picture Placeholder 6"/>
          <p:cNvSpPr>
            <a:spLocks noGrp="1"/>
          </p:cNvSpPr>
          <p:nvPr>
            <p:ph type="pic" sz="quarter" idx="10"/>
          </p:nvPr>
        </p:nvSpPr>
        <p:spPr>
          <a:xfrm>
            <a:off x="8490608" y="2001794"/>
            <a:ext cx="2737652" cy="1907231"/>
          </a:xfrm>
          <a:custGeom>
            <a:avLst/>
            <a:gdLst>
              <a:gd name="connsiteX0" fmla="*/ 2546269 w 3810000"/>
              <a:gd name="connsiteY0" fmla="*/ 0 h 2654300"/>
              <a:gd name="connsiteX1" fmla="*/ 2817068 w 3810000"/>
              <a:gd name="connsiteY1" fmla="*/ 0 h 2654300"/>
              <a:gd name="connsiteX2" fmla="*/ 2832113 w 3810000"/>
              <a:gd name="connsiteY2" fmla="*/ 3765 h 2654300"/>
              <a:gd name="connsiteX3" fmla="*/ 3174373 w 3810000"/>
              <a:gd name="connsiteY3" fmla="*/ 45180 h 2654300"/>
              <a:gd name="connsiteX4" fmla="*/ 3531678 w 3810000"/>
              <a:gd name="connsiteY4" fmla="*/ 176953 h 2654300"/>
              <a:gd name="connsiteX5" fmla="*/ 3794956 w 3810000"/>
              <a:gd name="connsiteY5" fmla="*/ 549685 h 2654300"/>
              <a:gd name="connsiteX6" fmla="*/ 3810000 w 3810000"/>
              <a:gd name="connsiteY6" fmla="*/ 636279 h 2654300"/>
              <a:gd name="connsiteX7" fmla="*/ 3810000 w 3810000"/>
              <a:gd name="connsiteY7" fmla="*/ 726638 h 2654300"/>
              <a:gd name="connsiteX8" fmla="*/ 3806239 w 3810000"/>
              <a:gd name="connsiteY8" fmla="*/ 741698 h 2654300"/>
              <a:gd name="connsiteX9" fmla="*/ 3746061 w 3810000"/>
              <a:gd name="connsiteY9" fmla="*/ 1020306 h 2654300"/>
              <a:gd name="connsiteX10" fmla="*/ 3580573 w 3810000"/>
              <a:gd name="connsiteY10" fmla="*/ 1426922 h 2654300"/>
              <a:gd name="connsiteX11" fmla="*/ 3227029 w 3810000"/>
              <a:gd name="connsiteY11" fmla="*/ 2059436 h 2654300"/>
              <a:gd name="connsiteX12" fmla="*/ 2832113 w 3810000"/>
              <a:gd name="connsiteY12" fmla="*/ 2473582 h 2654300"/>
              <a:gd name="connsiteX13" fmla="*/ 2403347 w 3810000"/>
              <a:gd name="connsiteY13" fmla="*/ 2646770 h 2654300"/>
              <a:gd name="connsiteX14" fmla="*/ 2320602 w 3810000"/>
              <a:gd name="connsiteY14" fmla="*/ 2654300 h 2654300"/>
              <a:gd name="connsiteX15" fmla="*/ 2185202 w 3810000"/>
              <a:gd name="connsiteY15" fmla="*/ 2654300 h 2654300"/>
              <a:gd name="connsiteX16" fmla="*/ 2106219 w 3810000"/>
              <a:gd name="connsiteY16" fmla="*/ 2646770 h 2654300"/>
              <a:gd name="connsiteX17" fmla="*/ 1692498 w 3810000"/>
              <a:gd name="connsiteY17" fmla="*/ 2545116 h 2654300"/>
              <a:gd name="connsiteX18" fmla="*/ 1192271 w 3810000"/>
              <a:gd name="connsiteY18" fmla="*/ 2322983 h 2654300"/>
              <a:gd name="connsiteX19" fmla="*/ 579210 w 3810000"/>
              <a:gd name="connsiteY19" fmla="*/ 1961547 h 2654300"/>
              <a:gd name="connsiteX20" fmla="*/ 176772 w 3810000"/>
              <a:gd name="connsiteY20" fmla="*/ 1607640 h 2654300"/>
              <a:gd name="connsiteX21" fmla="*/ 18806 w 3810000"/>
              <a:gd name="connsiteY21" fmla="*/ 1332798 h 2654300"/>
              <a:gd name="connsiteX22" fmla="*/ 0 w 3810000"/>
              <a:gd name="connsiteY22" fmla="*/ 1242438 h 2654300"/>
              <a:gd name="connsiteX23" fmla="*/ 0 w 3810000"/>
              <a:gd name="connsiteY23" fmla="*/ 1140784 h 2654300"/>
              <a:gd name="connsiteX24" fmla="*/ 18806 w 3810000"/>
              <a:gd name="connsiteY24" fmla="*/ 1054190 h 2654300"/>
              <a:gd name="connsiteX25" fmla="*/ 225667 w 3810000"/>
              <a:gd name="connsiteY25" fmla="*/ 749228 h 2654300"/>
              <a:gd name="connsiteX26" fmla="*/ 861293 w 3810000"/>
              <a:gd name="connsiteY26" fmla="*/ 346377 h 2654300"/>
              <a:gd name="connsiteX27" fmla="*/ 1748914 w 3810000"/>
              <a:gd name="connsiteY27" fmla="*/ 97889 h 2654300"/>
              <a:gd name="connsiteX28" fmla="*/ 2143830 w 3810000"/>
              <a:gd name="connsiteY28" fmla="*/ 37650 h 2654300"/>
              <a:gd name="connsiteX29" fmla="*/ 2444719 w 3810000"/>
              <a:gd name="connsiteY29" fmla="*/ 7530 h 2654300"/>
              <a:gd name="connsiteX30" fmla="*/ 2546269 w 3810000"/>
              <a:gd name="connsiteY30"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0000" h="2654300">
                <a:moveTo>
                  <a:pt x="2546269" y="0"/>
                </a:moveTo>
                <a:cubicBezTo>
                  <a:pt x="2636535" y="0"/>
                  <a:pt x="2726802" y="0"/>
                  <a:pt x="2817068" y="0"/>
                </a:cubicBezTo>
                <a:cubicBezTo>
                  <a:pt x="2820829" y="0"/>
                  <a:pt x="2824590" y="3765"/>
                  <a:pt x="2832113" y="3765"/>
                </a:cubicBezTo>
                <a:cubicBezTo>
                  <a:pt x="2944946" y="7530"/>
                  <a:pt x="3061540" y="18825"/>
                  <a:pt x="3174373" y="45180"/>
                </a:cubicBezTo>
                <a:cubicBezTo>
                  <a:pt x="3298490" y="71535"/>
                  <a:pt x="3422606" y="109184"/>
                  <a:pt x="3531678" y="176953"/>
                </a:cubicBezTo>
                <a:cubicBezTo>
                  <a:pt x="3670839" y="263548"/>
                  <a:pt x="3764867" y="387792"/>
                  <a:pt x="3794956" y="549685"/>
                </a:cubicBezTo>
                <a:cubicBezTo>
                  <a:pt x="3798717" y="576040"/>
                  <a:pt x="3802478" y="606159"/>
                  <a:pt x="3810000" y="636279"/>
                </a:cubicBezTo>
                <a:cubicBezTo>
                  <a:pt x="3810000" y="666399"/>
                  <a:pt x="3810000" y="696519"/>
                  <a:pt x="3810000" y="726638"/>
                </a:cubicBezTo>
                <a:cubicBezTo>
                  <a:pt x="3806239" y="730403"/>
                  <a:pt x="3806239" y="737933"/>
                  <a:pt x="3806239" y="741698"/>
                </a:cubicBezTo>
                <a:cubicBezTo>
                  <a:pt x="3798717" y="839587"/>
                  <a:pt x="3776150" y="929947"/>
                  <a:pt x="3746061" y="1020306"/>
                </a:cubicBezTo>
                <a:cubicBezTo>
                  <a:pt x="3700928" y="1159609"/>
                  <a:pt x="3640750" y="1295148"/>
                  <a:pt x="3580573" y="1426922"/>
                </a:cubicBezTo>
                <a:cubicBezTo>
                  <a:pt x="3479023" y="1649055"/>
                  <a:pt x="3366190" y="1859893"/>
                  <a:pt x="3227029" y="2059436"/>
                </a:cubicBezTo>
                <a:cubicBezTo>
                  <a:pt x="3117957" y="2217564"/>
                  <a:pt x="2990079" y="2360633"/>
                  <a:pt x="2832113" y="2473582"/>
                </a:cubicBezTo>
                <a:cubicBezTo>
                  <a:pt x="2704235" y="2563941"/>
                  <a:pt x="2561313" y="2624180"/>
                  <a:pt x="2403347" y="2646770"/>
                </a:cubicBezTo>
                <a:cubicBezTo>
                  <a:pt x="2373258" y="2650535"/>
                  <a:pt x="2346930" y="2654300"/>
                  <a:pt x="2320602" y="2654300"/>
                </a:cubicBezTo>
                <a:cubicBezTo>
                  <a:pt x="2275469" y="2654300"/>
                  <a:pt x="2230336" y="2654300"/>
                  <a:pt x="2185202" y="2654300"/>
                </a:cubicBezTo>
                <a:cubicBezTo>
                  <a:pt x="2158875" y="2654300"/>
                  <a:pt x="2132547" y="2650535"/>
                  <a:pt x="2106219" y="2646770"/>
                </a:cubicBezTo>
                <a:cubicBezTo>
                  <a:pt x="1963297" y="2631710"/>
                  <a:pt x="1827898" y="2594061"/>
                  <a:pt x="1692498" y="2545116"/>
                </a:cubicBezTo>
                <a:cubicBezTo>
                  <a:pt x="1519487" y="2484877"/>
                  <a:pt x="1353998" y="2405812"/>
                  <a:pt x="1192271" y="2322983"/>
                </a:cubicBezTo>
                <a:cubicBezTo>
                  <a:pt x="981649" y="2210034"/>
                  <a:pt x="774788" y="2097085"/>
                  <a:pt x="579210" y="1961547"/>
                </a:cubicBezTo>
                <a:cubicBezTo>
                  <a:pt x="432527" y="1859893"/>
                  <a:pt x="293366" y="1746944"/>
                  <a:pt x="176772" y="1607640"/>
                </a:cubicBezTo>
                <a:cubicBezTo>
                  <a:pt x="105311" y="1524811"/>
                  <a:pt x="48895" y="1438217"/>
                  <a:pt x="18806" y="1332798"/>
                </a:cubicBezTo>
                <a:cubicBezTo>
                  <a:pt x="11284" y="1302678"/>
                  <a:pt x="3761" y="1272558"/>
                  <a:pt x="0" y="1242438"/>
                </a:cubicBezTo>
                <a:cubicBezTo>
                  <a:pt x="0" y="1208554"/>
                  <a:pt x="0" y="1174669"/>
                  <a:pt x="0" y="1140784"/>
                </a:cubicBezTo>
                <a:cubicBezTo>
                  <a:pt x="7522" y="1110665"/>
                  <a:pt x="11284" y="1080545"/>
                  <a:pt x="18806" y="1054190"/>
                </a:cubicBezTo>
                <a:cubicBezTo>
                  <a:pt x="56417" y="929947"/>
                  <a:pt x="131639" y="832057"/>
                  <a:pt x="225667" y="749228"/>
                </a:cubicBezTo>
                <a:cubicBezTo>
                  <a:pt x="409961" y="572275"/>
                  <a:pt x="628105" y="444266"/>
                  <a:pt x="861293" y="346377"/>
                </a:cubicBezTo>
                <a:cubicBezTo>
                  <a:pt x="1147137" y="225898"/>
                  <a:pt x="1444265" y="154364"/>
                  <a:pt x="1748914" y="97889"/>
                </a:cubicBezTo>
                <a:cubicBezTo>
                  <a:pt x="1880553" y="71535"/>
                  <a:pt x="2012192" y="52710"/>
                  <a:pt x="2143830" y="37650"/>
                </a:cubicBezTo>
                <a:cubicBezTo>
                  <a:pt x="2245380" y="22590"/>
                  <a:pt x="2343169" y="15060"/>
                  <a:pt x="2444719" y="7530"/>
                </a:cubicBezTo>
                <a:cubicBezTo>
                  <a:pt x="2478569" y="3765"/>
                  <a:pt x="2512419" y="3765"/>
                  <a:pt x="2546269"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10" name="Picture Placeholder 18"/>
          <p:cNvSpPr>
            <a:spLocks noGrp="1"/>
          </p:cNvSpPr>
          <p:nvPr>
            <p:ph type="pic" sz="quarter" idx="12"/>
          </p:nvPr>
        </p:nvSpPr>
        <p:spPr>
          <a:xfrm>
            <a:off x="1485900" y="1607838"/>
            <a:ext cx="2229523" cy="2403475"/>
          </a:xfrm>
          <a:custGeom>
            <a:avLst/>
            <a:gdLst>
              <a:gd name="connsiteX0" fmla="*/ 1438720 w 2229523"/>
              <a:gd name="connsiteY0" fmla="*/ 0 h 2403475"/>
              <a:gd name="connsiteX1" fmla="*/ 2181525 w 2229523"/>
              <a:gd name="connsiteY1" fmla="*/ 1115092 h 2403475"/>
              <a:gd name="connsiteX2" fmla="*/ 1212485 w 2229523"/>
              <a:gd name="connsiteY2" fmla="*/ 1812024 h 2403475"/>
              <a:gd name="connsiteX3" fmla="*/ 563945 w 2229523"/>
              <a:gd name="connsiteY3" fmla="*/ 2403475 h 2403475"/>
              <a:gd name="connsiteX4" fmla="*/ 190657 w 2229523"/>
              <a:gd name="connsiteY4" fmla="*/ 2098332 h 2403475"/>
              <a:gd name="connsiteX5" fmla="*/ 605421 w 2229523"/>
              <a:gd name="connsiteY5" fmla="*/ 485969 h 2403475"/>
              <a:gd name="connsiteX6" fmla="*/ 1438720 w 2229523"/>
              <a:gd name="connsiteY6"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523" h="2403475">
                <a:moveTo>
                  <a:pt x="1438720" y="0"/>
                </a:moveTo>
                <a:cubicBezTo>
                  <a:pt x="1932666" y="0"/>
                  <a:pt x="2004308" y="821250"/>
                  <a:pt x="2181525" y="1115092"/>
                </a:cubicBezTo>
                <a:cubicBezTo>
                  <a:pt x="2434154" y="1525717"/>
                  <a:pt x="1627249" y="1597294"/>
                  <a:pt x="1212485" y="1812024"/>
                </a:cubicBezTo>
                <a:cubicBezTo>
                  <a:pt x="925921" y="1962713"/>
                  <a:pt x="793950" y="2403475"/>
                  <a:pt x="563945" y="2403475"/>
                </a:cubicBezTo>
                <a:cubicBezTo>
                  <a:pt x="465909" y="2403475"/>
                  <a:pt x="349021" y="2320597"/>
                  <a:pt x="190657" y="2098332"/>
                </a:cubicBezTo>
                <a:cubicBezTo>
                  <a:pt x="-329684" y="1363727"/>
                  <a:pt x="352792" y="727070"/>
                  <a:pt x="605421" y="485969"/>
                </a:cubicBezTo>
                <a:cubicBezTo>
                  <a:pt x="974938" y="131852"/>
                  <a:pt x="1242650" y="0"/>
                  <a:pt x="14387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299A6B-0115-4F4D-82E6-9E49BB5B72E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6D833F-A95A-44FC-B0D7-486FA268457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8.jpe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24.emf"/><Relationship Id="rId1"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notesSlide" Target="../notesSlides/notesSlide2.xml"/><Relationship Id="rId15" Type="http://schemas.openxmlformats.org/officeDocument/2006/relationships/slideLayout" Target="../slideLayouts/slideLayout1.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image" Target="../media/image4.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990850"/>
            <a:ext cx="12192000" cy="3867150"/>
          </a:xfrm>
          <a:prstGeom prst="rect">
            <a:avLst/>
          </a:prstGeom>
        </p:spPr>
      </p:pic>
      <p:pic>
        <p:nvPicPr>
          <p:cNvPr id="6" name="图片 5"/>
          <p:cNvPicPr>
            <a:picLocks noChangeAspect="1"/>
          </p:cNvPicPr>
          <p:nvPr/>
        </p:nvPicPr>
        <p:blipFill>
          <a:blip r:embed="rId2">
            <a:alphaModFix amt="70000"/>
          </a:blip>
          <a:stretch>
            <a:fillRect/>
          </a:stretch>
        </p:blipFill>
        <p:spPr>
          <a:xfrm>
            <a:off x="2152495" y="0"/>
            <a:ext cx="10039505" cy="6858000"/>
          </a:xfrm>
          <a:prstGeom prst="rect">
            <a:avLst/>
          </a:prstGeom>
        </p:spPr>
      </p:pic>
      <p:sp>
        <p:nvSpPr>
          <p:cNvPr id="8" name="矩形 7"/>
          <p:cNvSpPr/>
          <p:nvPr/>
        </p:nvSpPr>
        <p:spPr>
          <a:xfrm>
            <a:off x="365047" y="1526113"/>
            <a:ext cx="7191454" cy="2891790"/>
          </a:xfrm>
          <a:prstGeom prst="rect">
            <a:avLst/>
          </a:prstGeom>
        </p:spPr>
        <p:txBody>
          <a:bodyPr wrap="square">
            <a:spAutoFit/>
          </a:bodyPr>
          <a:lstStyle/>
          <a:p>
            <a:pPr>
              <a:spcAft>
                <a:spcPts val="0"/>
              </a:spcAft>
            </a:pPr>
            <a:r>
              <a:rPr lang="zh-CN" altLang="zh-CN" sz="3200" b="1" kern="100" dirty="0">
                <a:latin typeface="Calibri" panose="020F0502020204030204" pitchFamily="34" charset="0"/>
                <a:cs typeface="Times New Roman" panose="02020603050405020304" pitchFamily="18" charset="0"/>
                <a:sym typeface="+mn-ea"/>
              </a:rPr>
              <a:t>中药在血管神经性头痛方面的临床应用</a:t>
            </a:r>
            <a:endParaRPr lang="zh-CN" altLang="zh-CN" sz="3200" b="1" kern="100" dirty="0">
              <a:latin typeface="Calibri" panose="020F0502020204030204" pitchFamily="34" charset="0"/>
              <a:cs typeface="Times New Roman" panose="02020603050405020304" pitchFamily="18" charset="0"/>
            </a:endParaRPr>
          </a:p>
          <a:p>
            <a:pPr>
              <a:spcAft>
                <a:spcPts val="0"/>
              </a:spcAft>
            </a:pPr>
            <a:r>
              <a:rPr lang="zh-CN" altLang="zh-CN" sz="3200" b="1" kern="100" dirty="0">
                <a:latin typeface="Calibri" panose="020F0502020204030204" pitchFamily="34" charset="0"/>
                <a:cs typeface="Times New Roman" panose="02020603050405020304" pitchFamily="18" charset="0"/>
              </a:rPr>
              <a:t>Clinical Application of Traditional Chinese Medicine in Vascular Neurological Headaches</a:t>
            </a:r>
            <a:endParaRPr lang="zh-CN" altLang="zh-CN" sz="3200" b="1" kern="100" dirty="0">
              <a:latin typeface="Calibri" panose="020F0502020204030204" pitchFamily="34" charset="0"/>
              <a:cs typeface="Times New Roman" panose="02020603050405020304" pitchFamily="18" charset="0"/>
            </a:endParaRPr>
          </a:p>
          <a:p>
            <a:pPr algn="r"/>
            <a:r>
              <a:rPr lang="zh-CN" altLang="zh-CN" kern="100" dirty="0">
                <a:latin typeface="Calibri" panose="020F0502020204030204" pitchFamily="34" charset="0"/>
                <a:cs typeface="Times New Roman" panose="02020603050405020304" pitchFamily="18" charset="0"/>
              </a:rPr>
              <a:t>——</a:t>
            </a:r>
            <a:r>
              <a:rPr lang="zh-CN" altLang="zh-CN" kern="100" dirty="0">
                <a:latin typeface="Calibri" panose="020F0502020204030204" pitchFamily="34" charset="0"/>
                <a:cs typeface="Times New Roman" panose="02020603050405020304" pitchFamily="18" charset="0"/>
                <a:sym typeface="+mn-ea"/>
              </a:rPr>
              <a:t>中国大同云冈</a:t>
            </a:r>
            <a:r>
              <a:rPr lang="zh-CN" altLang="en-US" kern="100" dirty="0">
                <a:latin typeface="Calibri" panose="020F0502020204030204" pitchFamily="34" charset="0"/>
                <a:cs typeface="Times New Roman" panose="02020603050405020304" pitchFamily="18" charset="0"/>
                <a:sym typeface="+mn-ea"/>
              </a:rPr>
              <a:t>中医师</a:t>
            </a:r>
            <a:r>
              <a:rPr lang="zh-CN" altLang="zh-CN" kern="100" dirty="0">
                <a:latin typeface="Calibri" panose="020F0502020204030204" pitchFamily="34" charset="0"/>
                <a:cs typeface="Times New Roman" panose="02020603050405020304" pitchFamily="18" charset="0"/>
                <a:sym typeface="+mn-ea"/>
              </a:rPr>
              <a:t>徐宏珍</a:t>
            </a:r>
            <a:endParaRPr lang="zh-CN" altLang="zh-CN" kern="100" dirty="0">
              <a:latin typeface="Calibri" panose="020F0502020204030204" pitchFamily="34" charset="0"/>
              <a:cs typeface="Times New Roman" panose="02020603050405020304" pitchFamily="18" charset="0"/>
              <a:sym typeface="+mn-ea"/>
            </a:endParaRPr>
          </a:p>
          <a:p>
            <a:pPr algn="r"/>
            <a:r>
              <a:rPr lang="zh-CN" kern="100" dirty="0">
                <a:latin typeface="Calibri" panose="020F0502020204030204" pitchFamily="34" charset="0"/>
                <a:cs typeface="Times New Roman" panose="02020603050405020304" pitchFamily="18" charset="0"/>
              </a:rPr>
              <a:t>Traditional Chinese Medicine Practitioner from Yungang, Datong, China - Xu Hongzhen</a:t>
            </a:r>
            <a:endParaRPr lang="zh-CN" kern="100" dirty="0">
              <a:latin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250" advClick="0" advTm="2987"/>
    </mc:Choice>
    <mc:Fallback>
      <p:transition advClick="0" advTm="298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5380" y="1863090"/>
            <a:ext cx="1960245" cy="1568450"/>
          </a:xfrm>
          <a:prstGeom prst="rect">
            <a:avLst/>
          </a:prstGeom>
          <a:noFill/>
          <a:ln>
            <a:solidFill>
              <a:schemeClr val="bg2">
                <a:lumMod val="90000"/>
              </a:schemeClr>
            </a:solidFill>
            <a:prstDash val="sysDot"/>
          </a:ln>
        </p:spPr>
        <p:txBody>
          <a:bodyPr wrap="square" rtlCol="0">
            <a:spAutoFit/>
          </a:bodyPr>
          <a:lstStyle>
            <a:defPPr>
              <a:defRPr lang="zh-CN"/>
            </a:defPPr>
            <a:lvl1pPr algn="ctr">
              <a:defRPr sz="3200">
                <a:latin typeface="方正清刻本悦宋简体" panose="02000000000000000000" pitchFamily="2" charset="-122"/>
                <a:ea typeface="方正清刻本悦宋简体" panose="02000000000000000000" pitchFamily="2" charset="-122"/>
              </a:defRPr>
            </a:lvl1pPr>
          </a:lstStyle>
          <a:p>
            <a:r>
              <a:rPr lang="zh-CN" altLang="en-US" dirty="0">
                <a:solidFill>
                  <a:srgbClr val="800000"/>
                </a:solidFill>
                <a:ea typeface="微软简标宋" pitchFamily="2" charset="-122"/>
              </a:rPr>
              <a:t>第三章</a:t>
            </a:r>
            <a:r>
              <a:rPr lang="en-US" altLang="zh-CN" dirty="0">
                <a:solidFill>
                  <a:srgbClr val="800000"/>
                </a:solidFill>
                <a:ea typeface="微软简标宋" pitchFamily="2" charset="-122"/>
              </a:rPr>
              <a:t>Chapter 3</a:t>
            </a:r>
            <a:endParaRPr lang="en-US" altLang="zh-CN" dirty="0">
              <a:solidFill>
                <a:srgbClr val="800000"/>
              </a:solidFill>
              <a:ea typeface="微软简标宋" pitchFamily="2" charset="-122"/>
            </a:endParaRPr>
          </a:p>
        </p:txBody>
      </p:sp>
      <p:cxnSp>
        <p:nvCxnSpPr>
          <p:cNvPr id="7" name="直接连接符 6"/>
          <p:cNvCxnSpPr/>
          <p:nvPr/>
        </p:nvCxnSpPr>
        <p:spPr>
          <a:xfrm>
            <a:off x="9827915" y="2164896"/>
            <a:ext cx="1" cy="25118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rot="16200000">
            <a:off x="10187326" y="3168591"/>
            <a:ext cx="1429385" cy="2148840"/>
          </a:xfrm>
          <a:prstGeom prst="rect">
            <a:avLst/>
          </a:prstGeom>
          <a:noFill/>
        </p:spPr>
        <p:txBody>
          <a:bodyPr vert="eaVert" wrap="none" rtlCol="0">
            <a:spAutoFit/>
          </a:bodyPr>
          <a:lstStyle/>
          <a:p>
            <a:pPr algn="l">
              <a:lnSpc>
                <a:spcPct val="150000"/>
              </a:lnSpc>
            </a:pPr>
            <a:r>
              <a:rPr lang="zh-CN" altLang="en-US" dirty="0">
                <a:solidFill>
                  <a:schemeClr val="tx1">
                    <a:lumMod val="50000"/>
                    <a:lumOff val="50000"/>
                  </a:schemeClr>
                </a:solidFill>
                <a:latin typeface="+mj-ea"/>
                <a:ea typeface="+mj-ea"/>
                <a:sym typeface="+mn-ea"/>
              </a:rPr>
              <a:t>案例简述</a:t>
            </a:r>
            <a:endParaRPr lang="zh-CN" altLang="en-US" dirty="0">
              <a:solidFill>
                <a:schemeClr val="tx1">
                  <a:lumMod val="50000"/>
                  <a:lumOff val="50000"/>
                </a:schemeClr>
              </a:solidFill>
              <a:latin typeface="+mj-ea"/>
              <a:ea typeface="+mj-ea"/>
              <a:sym typeface="+mn-ea"/>
            </a:endParaRPr>
          </a:p>
          <a:p>
            <a:pPr algn="l">
              <a:lnSpc>
                <a:spcPct val="150000"/>
              </a:lnSpc>
            </a:pPr>
            <a:r>
              <a:rPr lang="zh-CN" altLang="en-US" dirty="0">
                <a:solidFill>
                  <a:schemeClr val="tx1">
                    <a:lumMod val="50000"/>
                    <a:lumOff val="50000"/>
                  </a:schemeClr>
                </a:solidFill>
                <a:latin typeface="+mj-ea"/>
                <a:ea typeface="+mj-ea"/>
                <a:sym typeface="+mn-ea"/>
              </a:rPr>
              <a:t>Summary of Case(s)</a:t>
            </a:r>
            <a:endParaRPr lang="zh-CN" altLang="en-US" dirty="0">
              <a:solidFill>
                <a:schemeClr val="tx1">
                  <a:lumMod val="50000"/>
                  <a:lumOff val="50000"/>
                </a:schemeClr>
              </a:solidFill>
              <a:latin typeface="+mj-ea"/>
              <a:ea typeface="+mj-ea"/>
            </a:endParaRPr>
          </a:p>
          <a:p>
            <a:pPr>
              <a:lnSpc>
                <a:spcPct val="150000"/>
              </a:lnSpc>
            </a:pPr>
            <a:endParaRPr lang="zh-CN" altLang="en-US" dirty="0">
              <a:solidFill>
                <a:schemeClr val="tx1">
                  <a:lumMod val="50000"/>
                  <a:lumOff val="50000"/>
                </a:schemeClr>
              </a:solidFill>
              <a:latin typeface="+mj-ea"/>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75116" t="2462" r="4234" b="56307"/>
          <a:stretch>
            <a:fillRect/>
          </a:stretch>
        </p:blipFill>
        <p:spPr>
          <a:xfrm>
            <a:off x="1426258" y="0"/>
            <a:ext cx="3995224" cy="5318145"/>
          </a:xfrm>
          <a:prstGeom prst="rect">
            <a:avLst/>
          </a:prstGeom>
        </p:spPr>
      </p:pic>
      <p:sp>
        <p:nvSpPr>
          <p:cNvPr id="10" name="椭圆 9"/>
          <p:cNvSpPr/>
          <p:nvPr/>
        </p:nvSpPr>
        <p:spPr>
          <a:xfrm>
            <a:off x="2617926" y="2659072"/>
            <a:ext cx="1635155" cy="1597852"/>
          </a:xfrm>
          <a:prstGeom prst="ellipse">
            <a:avLst/>
          </a:prstGeom>
          <a:solidFill>
            <a:schemeClr val="bg1"/>
          </a:solidFill>
          <a:ln>
            <a:noFill/>
          </a:ln>
          <a:effectLst>
            <a:outerShdw blurRad="50800" dist="76200" dir="66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框 10"/>
          <p:cNvSpPr txBox="1"/>
          <p:nvPr/>
        </p:nvSpPr>
        <p:spPr>
          <a:xfrm>
            <a:off x="1784985" y="1778000"/>
            <a:ext cx="2398395" cy="4001770"/>
          </a:xfrm>
          <a:prstGeom prst="rect">
            <a:avLst/>
          </a:prstGeom>
          <a:noFill/>
        </p:spPr>
        <p:txBody>
          <a:bodyPr vert="eaVert" wrap="square" rtlCol="0">
            <a:spAutoFit/>
          </a:bodyPr>
          <a:lstStyle/>
          <a:p>
            <a:pPr lvl="0" algn="ctr"/>
            <a:r>
              <a:rPr lang="en-US" altLang="zh-CN" sz="7200" dirty="0">
                <a:solidFill>
                  <a:schemeClr val="tx1">
                    <a:lumMod val="85000"/>
                    <a:lumOff val="15000"/>
                  </a:schemeClr>
                </a:solidFill>
                <a:latin typeface="华文行楷" panose="02010800040101010101" pitchFamily="2" charset="-122"/>
                <a:ea typeface="微软简标宋" pitchFamily="2" charset="-122"/>
              </a:rPr>
              <a:t>Chapter 3</a:t>
            </a:r>
            <a:endParaRPr kumimoji="0" lang="en-US" altLang="zh-CN" sz="7200" b="0" i="0" u="none" strike="noStrike" kern="1200" cap="none" spc="0" normalizeH="0" baseline="0" noProof="0" dirty="0">
              <a:ln>
                <a:noFill/>
              </a:ln>
              <a:solidFill>
                <a:schemeClr val="tx1">
                  <a:lumMod val="85000"/>
                  <a:lumOff val="15000"/>
                </a:schemeClr>
              </a:solidFill>
              <a:effectLst/>
              <a:uLnTx/>
              <a:uFillTx/>
              <a:latin typeface="华文行楷" panose="02010800040101010101" pitchFamily="2" charset="-122"/>
              <a:ea typeface="微软简标宋" pitchFamily="2"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654" y="2202348"/>
            <a:ext cx="3349853" cy="2225961"/>
          </a:xfrm>
          <a:prstGeom prst="round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alphaModFix amt="50000"/>
          </a:blip>
          <a:srcRect/>
          <a:stretch>
            <a:fillRect/>
          </a:stretch>
        </p:blipFill>
        <p:spPr>
          <a:xfrm>
            <a:off x="0" y="-763583"/>
            <a:ext cx="12098766" cy="7747000"/>
          </a:xfrm>
          <a:prstGeom prst="rect">
            <a:avLst/>
          </a:prstGeom>
        </p:spPr>
      </p:pic>
      <p:sp>
        <p:nvSpPr>
          <p:cNvPr id="18" name="Title 28"/>
          <p:cNvSpPr txBox="1"/>
          <p:nvPr/>
        </p:nvSpPr>
        <p:spPr>
          <a:xfrm>
            <a:off x="4644257" y="88924"/>
            <a:ext cx="3722207" cy="5286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solidFill>
                  <a:srgbClr val="800000"/>
                </a:solidFill>
                <a:ea typeface="微软简标宋" pitchFamily="2" charset="-122"/>
              </a:rPr>
              <a:t>案例</a:t>
            </a:r>
            <a:r>
              <a:rPr lang="en-US" altLang="zh-CN" sz="3200" dirty="0">
                <a:solidFill>
                  <a:srgbClr val="800000"/>
                </a:solidFill>
                <a:ea typeface="微软简标宋" pitchFamily="2" charset="-122"/>
              </a:rPr>
              <a:t>1</a:t>
            </a:r>
            <a:endParaRPr lang="en-US" altLang="zh-CN" sz="3200" dirty="0">
              <a:solidFill>
                <a:srgbClr val="800000"/>
              </a:solidFill>
              <a:ea typeface="微软简标宋" pitchFamily="2" charset="-122"/>
            </a:endParaRPr>
          </a:p>
          <a:p>
            <a:pPr algn="ctr"/>
            <a:r>
              <a:rPr lang="en-US" altLang="zh-CN" sz="3200" dirty="0">
                <a:solidFill>
                  <a:srgbClr val="800000"/>
                </a:solidFill>
                <a:ea typeface="微软简标宋" pitchFamily="2" charset="-122"/>
              </a:rPr>
              <a:t>Case I</a:t>
            </a:r>
            <a:endParaRPr lang="en-US" altLang="zh-CN" sz="3200" dirty="0">
              <a:solidFill>
                <a:srgbClr val="800000"/>
              </a:solidFill>
              <a:ea typeface="微软简标宋" pitchFamily="2" charset="-122"/>
            </a:endParaRPr>
          </a:p>
        </p:txBody>
      </p:sp>
      <p:sp>
        <p:nvSpPr>
          <p:cNvPr id="19" name="矩形 18"/>
          <p:cNvSpPr/>
          <p:nvPr/>
        </p:nvSpPr>
        <p:spPr>
          <a:xfrm>
            <a:off x="1962150" y="1061085"/>
            <a:ext cx="9277985" cy="2651125"/>
          </a:xfrm>
          <a:prstGeom prst="rect">
            <a:avLst/>
          </a:prstGeom>
        </p:spPr>
        <p:txBody>
          <a:bodyPr wrap="square">
            <a:noAutofit/>
          </a:bodyPr>
          <a:lstStyle/>
          <a:p>
            <a:pPr>
              <a:lnSpc>
                <a:spcPct val="150000"/>
              </a:lnSpc>
            </a:pPr>
            <a:r>
              <a:rPr lang="zh-CN" altLang="en-US" sz="1200" b="1" dirty="0">
                <a:solidFill>
                  <a:schemeClr val="tx1">
                    <a:lumMod val="85000"/>
                    <a:lumOff val="15000"/>
                  </a:schemeClr>
                </a:solidFill>
                <a:uFillTx/>
                <a:sym typeface="+mn-ea"/>
              </a:rPr>
              <a:t>患者姓名：</a:t>
            </a:r>
            <a:r>
              <a:rPr sz="1200" dirty="0">
                <a:solidFill>
                  <a:schemeClr val="tx1">
                    <a:lumMod val="85000"/>
                    <a:lumOff val="15000"/>
                  </a:schemeClr>
                </a:solidFill>
                <a:uFillTx/>
                <a:sym typeface="+mn-ea"/>
              </a:rPr>
              <a:t>杨xx，男，21岁，2006年，4月5日诊，头痛剧烈，如刀剜，遇风尤剧，伴恶心，口</a:t>
            </a:r>
            <a:r>
              <a:rPr lang="zh-CN" sz="1200" dirty="0">
                <a:solidFill>
                  <a:schemeClr val="tx1">
                    <a:lumMod val="85000"/>
                    <a:lumOff val="15000"/>
                  </a:schemeClr>
                </a:solidFill>
                <a:uFillTx/>
                <a:sym typeface="+mn-ea"/>
              </a:rPr>
              <a:t>不</a:t>
            </a:r>
            <a:r>
              <a:rPr sz="1200" dirty="0">
                <a:solidFill>
                  <a:schemeClr val="tx1">
                    <a:lumMod val="85000"/>
                    <a:lumOff val="15000"/>
                  </a:schemeClr>
                </a:solidFill>
                <a:uFillTx/>
                <a:sym typeface="+mn-ea"/>
              </a:rPr>
              <a:t>渴，苔薄白，脉浮，服布洛芬、正天丸等效果不好，神经系统包括眼底检查未见异常，脑超声波、脑电图排除占位性病变，脑电图报告脑血流量减少</a:t>
            </a:r>
            <a:r>
              <a:rPr sz="1200" dirty="0">
                <a:solidFill>
                  <a:schemeClr val="tx1">
                    <a:lumMod val="85000"/>
                    <a:lumOff val="15000"/>
                  </a:schemeClr>
                </a:solidFill>
                <a:sym typeface="+mn-ea"/>
              </a:rPr>
              <a:t>。</a:t>
            </a:r>
            <a:endParaRPr sz="1200" b="1" dirty="0">
              <a:solidFill>
                <a:schemeClr val="tx1">
                  <a:lumMod val="85000"/>
                  <a:lumOff val="15000"/>
                </a:schemeClr>
              </a:solidFill>
            </a:endParaRPr>
          </a:p>
          <a:p>
            <a:pPr>
              <a:lnSpc>
                <a:spcPct val="150000"/>
              </a:lnSpc>
            </a:pPr>
            <a:r>
              <a:rPr sz="1000" b="1" dirty="0">
                <a:solidFill>
                  <a:schemeClr val="tx1">
                    <a:lumMod val="85000"/>
                    <a:lumOff val="15000"/>
                  </a:schemeClr>
                </a:solidFill>
              </a:rPr>
              <a:t>Patient Name: Yang XX</a:t>
            </a:r>
            <a:endParaRPr sz="1000" b="1" dirty="0">
              <a:solidFill>
                <a:schemeClr val="tx1">
                  <a:lumMod val="85000"/>
                  <a:lumOff val="15000"/>
                </a:schemeClr>
              </a:solidFill>
            </a:endParaRPr>
          </a:p>
          <a:p>
            <a:pPr>
              <a:lnSpc>
                <a:spcPct val="150000"/>
              </a:lnSpc>
            </a:pPr>
            <a:r>
              <a:rPr sz="1000" b="1" dirty="0">
                <a:solidFill>
                  <a:schemeClr val="tx1">
                    <a:lumMod val="85000"/>
                    <a:lumOff val="15000"/>
                  </a:schemeClr>
                </a:solidFill>
              </a:rPr>
              <a:t>Gender: Male</a:t>
            </a:r>
            <a:endParaRPr sz="1000" b="1" dirty="0">
              <a:solidFill>
                <a:schemeClr val="tx1">
                  <a:lumMod val="85000"/>
                  <a:lumOff val="15000"/>
                </a:schemeClr>
              </a:solidFill>
            </a:endParaRPr>
          </a:p>
          <a:p>
            <a:pPr>
              <a:lnSpc>
                <a:spcPct val="150000"/>
              </a:lnSpc>
            </a:pPr>
            <a:r>
              <a:rPr sz="1000" b="1" dirty="0">
                <a:solidFill>
                  <a:schemeClr val="tx1">
                    <a:lumMod val="85000"/>
                    <a:lumOff val="15000"/>
                  </a:schemeClr>
                </a:solidFill>
              </a:rPr>
              <a:t>Age: 21</a:t>
            </a:r>
            <a:endParaRPr sz="1000" b="1" dirty="0">
              <a:solidFill>
                <a:schemeClr val="tx1">
                  <a:lumMod val="85000"/>
                  <a:lumOff val="15000"/>
                </a:schemeClr>
              </a:solidFill>
            </a:endParaRPr>
          </a:p>
          <a:p>
            <a:pPr>
              <a:lnSpc>
                <a:spcPct val="150000"/>
              </a:lnSpc>
            </a:pPr>
            <a:r>
              <a:rPr sz="1000" b="1" dirty="0">
                <a:solidFill>
                  <a:schemeClr val="tx1">
                    <a:lumMod val="85000"/>
                    <a:lumOff val="15000"/>
                  </a:schemeClr>
                </a:solidFill>
              </a:rPr>
              <a:t>Date of Diagnosis: April 5, 2006</a:t>
            </a:r>
            <a:endParaRPr sz="1000" b="1" dirty="0">
              <a:solidFill>
                <a:schemeClr val="tx1">
                  <a:lumMod val="85000"/>
                  <a:lumOff val="15000"/>
                </a:schemeClr>
              </a:solidFill>
            </a:endParaRPr>
          </a:p>
          <a:p>
            <a:pPr>
              <a:lnSpc>
                <a:spcPct val="150000"/>
              </a:lnSpc>
            </a:pPr>
            <a:r>
              <a:rPr sz="1000" b="1" dirty="0">
                <a:solidFill>
                  <a:schemeClr val="tx1">
                    <a:lumMod val="85000"/>
                    <a:lumOff val="15000"/>
                  </a:schemeClr>
                </a:solidFill>
              </a:rPr>
              <a:t>Chief Complaint: The patient presents with severe headache described as stabbing, worsened by wind, accompanied by nausea. However, there is no sensation of thirst. Additionally, the patient exhibits a thin white tongue coating and a floating pulse.</a:t>
            </a:r>
            <a:endParaRPr sz="1000" b="1" dirty="0">
              <a:solidFill>
                <a:schemeClr val="tx1">
                  <a:lumMod val="85000"/>
                  <a:lumOff val="15000"/>
                </a:schemeClr>
              </a:solidFill>
            </a:endParaRPr>
          </a:p>
          <a:p>
            <a:pPr>
              <a:lnSpc>
                <a:spcPct val="150000"/>
              </a:lnSpc>
            </a:pPr>
            <a:r>
              <a:rPr sz="1000" b="1" dirty="0">
                <a:solidFill>
                  <a:schemeClr val="tx1">
                    <a:lumMod val="85000"/>
                    <a:lumOff val="15000"/>
                  </a:schemeClr>
                </a:solidFill>
              </a:rPr>
              <a:t>Medical History: Ineffective response to medication including ibuprofen and Zhengtian Pills.</a:t>
            </a:r>
            <a:endParaRPr sz="1000" b="1" dirty="0">
              <a:solidFill>
                <a:schemeClr val="tx1">
                  <a:lumMod val="85000"/>
                  <a:lumOff val="15000"/>
                </a:schemeClr>
              </a:solidFill>
            </a:endParaRPr>
          </a:p>
          <a:p>
            <a:pPr>
              <a:lnSpc>
                <a:spcPct val="150000"/>
              </a:lnSpc>
            </a:pPr>
            <a:r>
              <a:rPr sz="1000" b="1" dirty="0">
                <a:solidFill>
                  <a:schemeClr val="tx1">
                    <a:lumMod val="85000"/>
                    <a:lumOff val="15000"/>
                  </a:schemeClr>
                </a:solidFill>
              </a:rPr>
              <a:t>Neurological Examination: No abnormalities observed in the neurological and fundoscopic examinations.</a:t>
            </a:r>
            <a:endParaRPr sz="1000" b="1" dirty="0">
              <a:solidFill>
                <a:schemeClr val="tx1">
                  <a:lumMod val="85000"/>
                  <a:lumOff val="15000"/>
                </a:schemeClr>
              </a:solidFill>
            </a:endParaRPr>
          </a:p>
          <a:p>
            <a:pPr>
              <a:lnSpc>
                <a:spcPct val="150000"/>
              </a:lnSpc>
            </a:pPr>
            <a:r>
              <a:rPr sz="1000" b="1" dirty="0">
                <a:solidFill>
                  <a:schemeClr val="tx1">
                    <a:lumMod val="85000"/>
                    <a:lumOff val="15000"/>
                  </a:schemeClr>
                </a:solidFill>
              </a:rPr>
              <a:t>Imaging and Tests: Brain ultrasound and electroencephalogram ruled out space-occupying lesions. EEG report indicates reduced cerebral blood flow.</a:t>
            </a:r>
            <a:endParaRPr sz="1000" b="1" dirty="0">
              <a:solidFill>
                <a:schemeClr val="tx1">
                  <a:lumMod val="85000"/>
                  <a:lumOff val="15000"/>
                </a:schemeClr>
              </a:solidFill>
            </a:endParaRPr>
          </a:p>
        </p:txBody>
      </p:sp>
      <p:sp>
        <p:nvSpPr>
          <p:cNvPr id="20" name="矩形 19"/>
          <p:cNvSpPr/>
          <p:nvPr/>
        </p:nvSpPr>
        <p:spPr>
          <a:xfrm>
            <a:off x="1962150" y="3712210"/>
            <a:ext cx="9277985" cy="3145790"/>
          </a:xfrm>
          <a:prstGeom prst="rect">
            <a:avLst/>
          </a:prstGeom>
        </p:spPr>
        <p:txBody>
          <a:bodyPr wrap="square">
            <a:noAutofit/>
          </a:bodyPr>
          <a:lstStyle/>
          <a:p>
            <a:pPr>
              <a:lnSpc>
                <a:spcPct val="150000"/>
              </a:lnSpc>
            </a:pPr>
            <a:r>
              <a:rPr lang="zh-CN" altLang="en-US" sz="1000" b="1" dirty="0">
                <a:solidFill>
                  <a:schemeClr val="tx1">
                    <a:lumMod val="85000"/>
                    <a:lumOff val="15000"/>
                  </a:schemeClr>
                </a:solidFill>
                <a:sym typeface="+mn-ea"/>
              </a:rPr>
              <a:t>处</a:t>
            </a:r>
            <a:r>
              <a:rPr lang="zh-CN" altLang="en-US" sz="1000" b="1" dirty="0">
                <a:solidFill>
                  <a:schemeClr val="tx1">
                    <a:lumMod val="85000"/>
                    <a:lumOff val="15000"/>
                  </a:schemeClr>
                </a:solidFill>
                <a:uFillTx/>
                <a:sym typeface="+mn-ea"/>
              </a:rPr>
              <a:t>方：</a:t>
            </a:r>
            <a:endParaRPr lang="zh-CN" altLang="en-US" sz="1000" b="1" dirty="0">
              <a:solidFill>
                <a:schemeClr val="tx1">
                  <a:lumMod val="85000"/>
                  <a:lumOff val="15000"/>
                </a:schemeClr>
              </a:solidFill>
              <a:uFillTx/>
            </a:endParaRPr>
          </a:p>
          <a:p>
            <a:pPr>
              <a:lnSpc>
                <a:spcPct val="150000"/>
              </a:lnSpc>
            </a:pPr>
            <a:r>
              <a:rPr sz="1000" dirty="0">
                <a:solidFill>
                  <a:schemeClr val="tx1">
                    <a:lumMod val="85000"/>
                    <a:lumOff val="15000"/>
                  </a:schemeClr>
                </a:solidFill>
                <a:uFillTx/>
                <a:sym typeface="+mn-ea"/>
              </a:rPr>
              <a:t>治疗：疏风止痛。</a:t>
            </a:r>
            <a:endParaRPr sz="1000" dirty="0">
              <a:solidFill>
                <a:schemeClr val="tx1">
                  <a:lumMod val="85000"/>
                  <a:lumOff val="15000"/>
                </a:schemeClr>
              </a:solidFill>
              <a:uFillTx/>
            </a:endParaRPr>
          </a:p>
          <a:p>
            <a:pPr>
              <a:lnSpc>
                <a:spcPct val="150000"/>
              </a:lnSpc>
            </a:pPr>
            <a:r>
              <a:rPr sz="1000" dirty="0">
                <a:solidFill>
                  <a:schemeClr val="tx1">
                    <a:lumMod val="85000"/>
                    <a:lumOff val="15000"/>
                  </a:schemeClr>
                </a:solidFill>
                <a:uFillTx/>
                <a:sym typeface="+mn-ea"/>
              </a:rPr>
              <a:t>处方：川芎10克，荊芥10，防风10克，羌活10克，白芷10克，细辛3克，全蝎4克，白芍10克，丹参10克，葛根10克，木瓜10克，元胡15克，当归10克，甘草10克，5付，水煎服日一付。</a:t>
            </a:r>
            <a:endParaRPr sz="1000" dirty="0">
              <a:solidFill>
                <a:schemeClr val="tx1">
                  <a:lumMod val="85000"/>
                  <a:lumOff val="15000"/>
                </a:schemeClr>
              </a:solidFill>
              <a:uFillTx/>
            </a:endParaRPr>
          </a:p>
          <a:p>
            <a:pPr>
              <a:lnSpc>
                <a:spcPct val="150000"/>
              </a:lnSpc>
            </a:pPr>
            <a:r>
              <a:rPr sz="1000" dirty="0">
                <a:solidFill>
                  <a:schemeClr val="tx1">
                    <a:lumMod val="85000"/>
                    <a:lumOff val="15000"/>
                  </a:schemeClr>
                </a:solidFill>
                <a:uFillTx/>
                <a:sym typeface="+mn-ea"/>
              </a:rPr>
              <a:t>一周后复诊，症状减轻，上方继续，巩固疗效</a:t>
            </a:r>
            <a:endParaRPr lang="zh-CN" altLang="en-US" sz="1000" b="1" dirty="0">
              <a:solidFill>
                <a:schemeClr val="tx1">
                  <a:lumMod val="85000"/>
                  <a:lumOff val="15000"/>
                </a:schemeClr>
              </a:solidFill>
            </a:endParaRPr>
          </a:p>
          <a:p>
            <a:pPr>
              <a:lnSpc>
                <a:spcPct val="150000"/>
              </a:lnSpc>
            </a:pPr>
            <a:r>
              <a:rPr lang="zh-CN" altLang="en-US" sz="1000" b="1" dirty="0">
                <a:solidFill>
                  <a:schemeClr val="tx1">
                    <a:lumMod val="85000"/>
                    <a:lumOff val="15000"/>
                  </a:schemeClr>
                </a:solidFill>
              </a:rPr>
              <a:t>Prescription:</a:t>
            </a:r>
            <a:endParaRPr lang="zh-CN" altLang="en-US" sz="1000" b="1" dirty="0">
              <a:solidFill>
                <a:schemeClr val="tx1">
                  <a:lumMod val="85000"/>
                  <a:lumOff val="15000"/>
                </a:schemeClr>
              </a:solidFill>
            </a:endParaRPr>
          </a:p>
          <a:p>
            <a:pPr>
              <a:lnSpc>
                <a:spcPct val="150000"/>
              </a:lnSpc>
            </a:pPr>
            <a:r>
              <a:rPr lang="zh-CN" altLang="en-US" sz="1000" b="1" dirty="0">
                <a:solidFill>
                  <a:schemeClr val="tx1">
                    <a:lumMod val="85000"/>
                    <a:lumOff val="15000"/>
                  </a:schemeClr>
                </a:solidFill>
              </a:rPr>
              <a:t>Treatment: Dispel Wind and Alleviate Pain.</a:t>
            </a:r>
            <a:endParaRPr lang="zh-CN" altLang="en-US" sz="1000" b="1" dirty="0">
              <a:solidFill>
                <a:schemeClr val="tx1">
                  <a:lumMod val="85000"/>
                  <a:lumOff val="15000"/>
                </a:schemeClr>
              </a:solidFill>
            </a:endParaRPr>
          </a:p>
          <a:p>
            <a:pPr>
              <a:lnSpc>
                <a:spcPct val="150000"/>
              </a:lnSpc>
            </a:pPr>
            <a:r>
              <a:rPr lang="zh-CN" altLang="en-US" sz="1000" b="1" dirty="0">
                <a:solidFill>
                  <a:schemeClr val="tx1">
                    <a:lumMod val="85000"/>
                    <a:lumOff val="15000"/>
                  </a:schemeClr>
                </a:solidFill>
              </a:rPr>
              <a:t>Ingredients:</a:t>
            </a:r>
            <a:endParaRPr lang="zh-CN" altLang="en-US" sz="1000" b="1" dirty="0">
              <a:solidFill>
                <a:schemeClr val="tx1">
                  <a:lumMod val="85000"/>
                  <a:lumOff val="15000"/>
                </a:schemeClr>
              </a:solidFill>
            </a:endParaRPr>
          </a:p>
          <a:p>
            <a:pPr>
              <a:lnSpc>
                <a:spcPct val="150000"/>
              </a:lnSpc>
            </a:pPr>
            <a:r>
              <a:rPr lang="zh-CN" altLang="en-US" sz="1000" b="1" dirty="0">
                <a:solidFill>
                  <a:schemeClr val="tx1">
                    <a:lumMod val="85000"/>
                    <a:lumOff val="15000"/>
                  </a:schemeClr>
                </a:solidFill>
              </a:rPr>
              <a:t>Chuanxiong 10g,Jingjie 10g,Fangfeng 10g,Qianghuo 10g,Baizhi 10g,Xixin 3g,Quanxie 4g,Baishao 10g,Danshen 10g,Gegen 10g,Mugua 10g,Yuanhu 15g,Danggui 10g,Gancao 10g.</a:t>
            </a:r>
            <a:endParaRPr lang="zh-CN" altLang="en-US" sz="1000" b="1" dirty="0">
              <a:solidFill>
                <a:schemeClr val="tx1">
                  <a:lumMod val="85000"/>
                  <a:lumOff val="15000"/>
                </a:schemeClr>
              </a:solidFill>
            </a:endParaRPr>
          </a:p>
          <a:p>
            <a:pPr>
              <a:lnSpc>
                <a:spcPct val="150000"/>
              </a:lnSpc>
            </a:pPr>
            <a:r>
              <a:rPr lang="zh-CN" altLang="en-US" sz="1000" b="1" dirty="0">
                <a:solidFill>
                  <a:schemeClr val="tx1">
                    <a:lumMod val="85000"/>
                    <a:lumOff val="15000"/>
                  </a:schemeClr>
                </a:solidFill>
              </a:rPr>
              <a:t>5 doses. Decoct with water and take orally once daily.</a:t>
            </a:r>
            <a:endParaRPr lang="zh-CN" altLang="en-US" sz="1000" b="1" dirty="0">
              <a:solidFill>
                <a:schemeClr val="tx1">
                  <a:lumMod val="85000"/>
                  <a:lumOff val="15000"/>
                </a:schemeClr>
              </a:solidFill>
            </a:endParaRPr>
          </a:p>
          <a:p>
            <a:pPr>
              <a:lnSpc>
                <a:spcPct val="150000"/>
              </a:lnSpc>
            </a:pPr>
            <a:r>
              <a:rPr lang="zh-CN" altLang="en-US" sz="1000" b="1" dirty="0">
                <a:solidFill>
                  <a:schemeClr val="tx1">
                    <a:lumMod val="85000"/>
                    <a:lumOff val="15000"/>
                  </a:schemeClr>
                </a:solidFill>
              </a:rPr>
              <a:t>Follow-up after one week: Symptoms have alleviated. Continue with the above prescription to consolidate the therapeutic effect</a:t>
            </a:r>
            <a:endParaRPr lang="zh-CN" altLang="en-US" sz="1000" b="1" dirty="0">
              <a:solidFill>
                <a:schemeClr val="tx1">
                  <a:lumMod val="85000"/>
                  <a:lumOff val="15000"/>
                </a:schemeClr>
              </a:solidFill>
            </a:endParaRPr>
          </a:p>
          <a:p>
            <a:pPr>
              <a:lnSpc>
                <a:spcPct val="150000"/>
              </a:lnSpc>
            </a:pPr>
            <a:endParaRPr lang="zh-CN" altLang="en-US" sz="1000" b="1" dirty="0">
              <a:solidFill>
                <a:schemeClr val="tx1">
                  <a:lumMod val="85000"/>
                  <a:lumOff val="15000"/>
                </a:schemeClr>
              </a:solidFill>
            </a:endParaRPr>
          </a:p>
        </p:txBody>
      </p:sp>
      <p:sp>
        <p:nvSpPr>
          <p:cNvPr id="30" name="Freeform 113"/>
          <p:cNvSpPr>
            <a:spLocks noEditPoints="1"/>
          </p:cNvSpPr>
          <p:nvPr/>
        </p:nvSpPr>
        <p:spPr bwMode="auto">
          <a:xfrm>
            <a:off x="10542807" y="4995180"/>
            <a:ext cx="1830807" cy="1660016"/>
          </a:xfrm>
          <a:custGeom>
            <a:avLst/>
            <a:gdLst>
              <a:gd name="T0" fmla="*/ 325 w 389"/>
              <a:gd name="T1" fmla="*/ 171 h 350"/>
              <a:gd name="T2" fmla="*/ 257 w 389"/>
              <a:gd name="T3" fmla="*/ 175 h 350"/>
              <a:gd name="T4" fmla="*/ 244 w 389"/>
              <a:gd name="T5" fmla="*/ 142 h 350"/>
              <a:gd name="T6" fmla="*/ 289 w 389"/>
              <a:gd name="T7" fmla="*/ 55 h 350"/>
              <a:gd name="T8" fmla="*/ 282 w 389"/>
              <a:gd name="T9" fmla="*/ 59 h 350"/>
              <a:gd name="T10" fmla="*/ 282 w 389"/>
              <a:gd name="T11" fmla="*/ 62 h 350"/>
              <a:gd name="T12" fmla="*/ 275 w 389"/>
              <a:gd name="T13" fmla="*/ 68 h 350"/>
              <a:gd name="T14" fmla="*/ 260 w 389"/>
              <a:gd name="T15" fmla="*/ 80 h 350"/>
              <a:gd name="T16" fmla="*/ 247 w 389"/>
              <a:gd name="T17" fmla="*/ 94 h 350"/>
              <a:gd name="T18" fmla="*/ 243 w 389"/>
              <a:gd name="T19" fmla="*/ 99 h 350"/>
              <a:gd name="T20" fmla="*/ 210 w 389"/>
              <a:gd name="T21" fmla="*/ 151 h 350"/>
              <a:gd name="T22" fmla="*/ 193 w 389"/>
              <a:gd name="T23" fmla="*/ 189 h 350"/>
              <a:gd name="T24" fmla="*/ 191 w 389"/>
              <a:gd name="T25" fmla="*/ 175 h 350"/>
              <a:gd name="T26" fmla="*/ 169 w 389"/>
              <a:gd name="T27" fmla="*/ 198 h 350"/>
              <a:gd name="T28" fmla="*/ 213 w 389"/>
              <a:gd name="T29" fmla="*/ 102 h 350"/>
              <a:gd name="T30" fmla="*/ 246 w 389"/>
              <a:gd name="T31" fmla="*/ 29 h 350"/>
              <a:gd name="T32" fmla="*/ 227 w 389"/>
              <a:gd name="T33" fmla="*/ 65 h 350"/>
              <a:gd name="T34" fmla="*/ 216 w 389"/>
              <a:gd name="T35" fmla="*/ 87 h 350"/>
              <a:gd name="T36" fmla="*/ 176 w 389"/>
              <a:gd name="T37" fmla="*/ 0 h 350"/>
              <a:gd name="T38" fmla="*/ 177 w 389"/>
              <a:gd name="T39" fmla="*/ 12 h 350"/>
              <a:gd name="T40" fmla="*/ 180 w 389"/>
              <a:gd name="T41" fmla="*/ 20 h 350"/>
              <a:gd name="T42" fmla="*/ 181 w 389"/>
              <a:gd name="T43" fmla="*/ 36 h 350"/>
              <a:gd name="T44" fmla="*/ 190 w 389"/>
              <a:gd name="T45" fmla="*/ 57 h 350"/>
              <a:gd name="T46" fmla="*/ 209 w 389"/>
              <a:gd name="T47" fmla="*/ 104 h 350"/>
              <a:gd name="T48" fmla="*/ 159 w 389"/>
              <a:gd name="T49" fmla="*/ 217 h 350"/>
              <a:gd name="T50" fmla="*/ 125 w 389"/>
              <a:gd name="T51" fmla="*/ 258 h 350"/>
              <a:gd name="T52" fmla="*/ 117 w 389"/>
              <a:gd name="T53" fmla="*/ 255 h 350"/>
              <a:gd name="T54" fmla="*/ 120 w 389"/>
              <a:gd name="T55" fmla="*/ 197 h 350"/>
              <a:gd name="T56" fmla="*/ 96 w 389"/>
              <a:gd name="T57" fmla="*/ 177 h 350"/>
              <a:gd name="T58" fmla="*/ 93 w 389"/>
              <a:gd name="T59" fmla="*/ 173 h 350"/>
              <a:gd name="T60" fmla="*/ 88 w 389"/>
              <a:gd name="T61" fmla="*/ 170 h 350"/>
              <a:gd name="T62" fmla="*/ 74 w 389"/>
              <a:gd name="T63" fmla="*/ 154 h 350"/>
              <a:gd name="T64" fmla="*/ 39 w 389"/>
              <a:gd name="T65" fmla="*/ 140 h 350"/>
              <a:gd name="T66" fmla="*/ 19 w 389"/>
              <a:gd name="T67" fmla="*/ 141 h 350"/>
              <a:gd name="T68" fmla="*/ 43 w 389"/>
              <a:gd name="T69" fmla="*/ 176 h 350"/>
              <a:gd name="T70" fmla="*/ 54 w 389"/>
              <a:gd name="T71" fmla="*/ 259 h 350"/>
              <a:gd name="T72" fmla="*/ 83 w 389"/>
              <a:gd name="T73" fmla="*/ 172 h 350"/>
              <a:gd name="T74" fmla="*/ 108 w 389"/>
              <a:gd name="T75" fmla="*/ 235 h 350"/>
              <a:gd name="T76" fmla="*/ 104 w 389"/>
              <a:gd name="T77" fmla="*/ 280 h 350"/>
              <a:gd name="T78" fmla="*/ 99 w 389"/>
              <a:gd name="T79" fmla="*/ 285 h 350"/>
              <a:gd name="T80" fmla="*/ 96 w 389"/>
              <a:gd name="T81" fmla="*/ 289 h 350"/>
              <a:gd name="T82" fmla="*/ 92 w 389"/>
              <a:gd name="T83" fmla="*/ 293 h 350"/>
              <a:gd name="T84" fmla="*/ 82 w 389"/>
              <a:gd name="T85" fmla="*/ 305 h 350"/>
              <a:gd name="T86" fmla="*/ 60 w 389"/>
              <a:gd name="T87" fmla="*/ 350 h 350"/>
              <a:gd name="T88" fmla="*/ 129 w 389"/>
              <a:gd name="T89" fmla="*/ 263 h 350"/>
              <a:gd name="T90" fmla="*/ 196 w 389"/>
              <a:gd name="T91" fmla="*/ 227 h 350"/>
              <a:gd name="T92" fmla="*/ 325 w 389"/>
              <a:gd name="T93" fmla="*/ 244 h 350"/>
              <a:gd name="T94" fmla="*/ 351 w 389"/>
              <a:gd name="T95" fmla="*/ 244 h 350"/>
              <a:gd name="T96" fmla="*/ 344 w 389"/>
              <a:gd name="T97" fmla="*/ 241 h 350"/>
              <a:gd name="T98" fmla="*/ 282 w 389"/>
              <a:gd name="T99" fmla="*/ 214 h 350"/>
              <a:gd name="T100" fmla="*/ 228 w 389"/>
              <a:gd name="T101" fmla="*/ 201 h 350"/>
              <a:gd name="T102" fmla="*/ 380 w 389"/>
              <a:gd name="T103" fmla="*/ 167 h 350"/>
              <a:gd name="T104" fmla="*/ 52 w 389"/>
              <a:gd name="T105" fmla="*/ 187 h 350"/>
              <a:gd name="T106" fmla="*/ 83 w 389"/>
              <a:gd name="T107" fmla="*/ 165 h 350"/>
              <a:gd name="T108" fmla="*/ 176 w 389"/>
              <a:gd name="T109" fmla="*/ 219 h 350"/>
              <a:gd name="T110" fmla="*/ 219 w 389"/>
              <a:gd name="T111" fmla="*/ 21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9" h="350">
                <a:moveTo>
                  <a:pt x="381" y="164"/>
                </a:moveTo>
                <a:cubicBezTo>
                  <a:pt x="376" y="165"/>
                  <a:pt x="371" y="166"/>
                  <a:pt x="366" y="167"/>
                </a:cubicBezTo>
                <a:cubicBezTo>
                  <a:pt x="365" y="167"/>
                  <a:pt x="363" y="168"/>
                  <a:pt x="362" y="167"/>
                </a:cubicBezTo>
                <a:cubicBezTo>
                  <a:pt x="366" y="166"/>
                  <a:pt x="369" y="165"/>
                  <a:pt x="373" y="164"/>
                </a:cubicBezTo>
                <a:cubicBezTo>
                  <a:pt x="361" y="166"/>
                  <a:pt x="350" y="169"/>
                  <a:pt x="338" y="170"/>
                </a:cubicBezTo>
                <a:cubicBezTo>
                  <a:pt x="337" y="170"/>
                  <a:pt x="337" y="170"/>
                  <a:pt x="337" y="170"/>
                </a:cubicBezTo>
                <a:cubicBezTo>
                  <a:pt x="334" y="171"/>
                  <a:pt x="328" y="171"/>
                  <a:pt x="325" y="171"/>
                </a:cubicBezTo>
                <a:cubicBezTo>
                  <a:pt x="316" y="171"/>
                  <a:pt x="308" y="171"/>
                  <a:pt x="298" y="171"/>
                </a:cubicBezTo>
                <a:cubicBezTo>
                  <a:pt x="292" y="172"/>
                  <a:pt x="284" y="172"/>
                  <a:pt x="278" y="173"/>
                </a:cubicBezTo>
                <a:cubicBezTo>
                  <a:pt x="277" y="173"/>
                  <a:pt x="275" y="173"/>
                  <a:pt x="273" y="173"/>
                </a:cubicBezTo>
                <a:cubicBezTo>
                  <a:pt x="273" y="173"/>
                  <a:pt x="274" y="173"/>
                  <a:pt x="274" y="173"/>
                </a:cubicBezTo>
                <a:cubicBezTo>
                  <a:pt x="272" y="173"/>
                  <a:pt x="270" y="173"/>
                  <a:pt x="268" y="173"/>
                </a:cubicBezTo>
                <a:cubicBezTo>
                  <a:pt x="268" y="173"/>
                  <a:pt x="268" y="173"/>
                  <a:pt x="267" y="173"/>
                </a:cubicBezTo>
                <a:cubicBezTo>
                  <a:pt x="264" y="174"/>
                  <a:pt x="260" y="174"/>
                  <a:pt x="257" y="175"/>
                </a:cubicBezTo>
                <a:cubicBezTo>
                  <a:pt x="256" y="175"/>
                  <a:pt x="254" y="176"/>
                  <a:pt x="253" y="176"/>
                </a:cubicBezTo>
                <a:cubicBezTo>
                  <a:pt x="249" y="176"/>
                  <a:pt x="244" y="177"/>
                  <a:pt x="240" y="178"/>
                </a:cubicBezTo>
                <a:cubicBezTo>
                  <a:pt x="238" y="178"/>
                  <a:pt x="236" y="178"/>
                  <a:pt x="235" y="179"/>
                </a:cubicBezTo>
                <a:cubicBezTo>
                  <a:pt x="231" y="179"/>
                  <a:pt x="225" y="181"/>
                  <a:pt x="221" y="180"/>
                </a:cubicBezTo>
                <a:cubicBezTo>
                  <a:pt x="226" y="173"/>
                  <a:pt x="230" y="165"/>
                  <a:pt x="235" y="158"/>
                </a:cubicBezTo>
                <a:cubicBezTo>
                  <a:pt x="235" y="156"/>
                  <a:pt x="238" y="154"/>
                  <a:pt x="238" y="152"/>
                </a:cubicBezTo>
                <a:cubicBezTo>
                  <a:pt x="240" y="149"/>
                  <a:pt x="242" y="145"/>
                  <a:pt x="244" y="142"/>
                </a:cubicBezTo>
                <a:cubicBezTo>
                  <a:pt x="243" y="141"/>
                  <a:pt x="246" y="140"/>
                  <a:pt x="245" y="139"/>
                </a:cubicBezTo>
                <a:cubicBezTo>
                  <a:pt x="255" y="117"/>
                  <a:pt x="273" y="95"/>
                  <a:pt x="284" y="73"/>
                </a:cubicBezTo>
                <a:cubicBezTo>
                  <a:pt x="290" y="60"/>
                  <a:pt x="300" y="49"/>
                  <a:pt x="309" y="37"/>
                </a:cubicBezTo>
                <a:cubicBezTo>
                  <a:pt x="309" y="36"/>
                  <a:pt x="309" y="36"/>
                  <a:pt x="309" y="36"/>
                </a:cubicBezTo>
                <a:cubicBezTo>
                  <a:pt x="303" y="42"/>
                  <a:pt x="296" y="49"/>
                  <a:pt x="290" y="56"/>
                </a:cubicBezTo>
                <a:cubicBezTo>
                  <a:pt x="290" y="55"/>
                  <a:pt x="292" y="54"/>
                  <a:pt x="292" y="52"/>
                </a:cubicBezTo>
                <a:cubicBezTo>
                  <a:pt x="290" y="53"/>
                  <a:pt x="290" y="54"/>
                  <a:pt x="289" y="55"/>
                </a:cubicBezTo>
                <a:cubicBezTo>
                  <a:pt x="288" y="56"/>
                  <a:pt x="288" y="57"/>
                  <a:pt x="288" y="58"/>
                </a:cubicBezTo>
                <a:cubicBezTo>
                  <a:pt x="288" y="58"/>
                  <a:pt x="289" y="58"/>
                  <a:pt x="288" y="58"/>
                </a:cubicBezTo>
                <a:cubicBezTo>
                  <a:pt x="287" y="58"/>
                  <a:pt x="286" y="59"/>
                  <a:pt x="285" y="59"/>
                </a:cubicBezTo>
                <a:cubicBezTo>
                  <a:pt x="285" y="58"/>
                  <a:pt x="285" y="58"/>
                  <a:pt x="285" y="58"/>
                </a:cubicBezTo>
                <a:cubicBezTo>
                  <a:pt x="284" y="59"/>
                  <a:pt x="284" y="59"/>
                  <a:pt x="284" y="59"/>
                </a:cubicBezTo>
                <a:cubicBezTo>
                  <a:pt x="283" y="59"/>
                  <a:pt x="283" y="59"/>
                  <a:pt x="283" y="58"/>
                </a:cubicBezTo>
                <a:cubicBezTo>
                  <a:pt x="282" y="59"/>
                  <a:pt x="282" y="59"/>
                  <a:pt x="282" y="59"/>
                </a:cubicBezTo>
                <a:cubicBezTo>
                  <a:pt x="281" y="59"/>
                  <a:pt x="281" y="60"/>
                  <a:pt x="281" y="61"/>
                </a:cubicBezTo>
                <a:cubicBezTo>
                  <a:pt x="282" y="60"/>
                  <a:pt x="283" y="59"/>
                  <a:pt x="284" y="60"/>
                </a:cubicBezTo>
                <a:cubicBezTo>
                  <a:pt x="284" y="60"/>
                  <a:pt x="283" y="60"/>
                  <a:pt x="283" y="61"/>
                </a:cubicBezTo>
                <a:cubicBezTo>
                  <a:pt x="283" y="61"/>
                  <a:pt x="283" y="61"/>
                  <a:pt x="283" y="61"/>
                </a:cubicBezTo>
                <a:cubicBezTo>
                  <a:pt x="283" y="61"/>
                  <a:pt x="283" y="62"/>
                  <a:pt x="283" y="62"/>
                </a:cubicBezTo>
                <a:cubicBezTo>
                  <a:pt x="282" y="62"/>
                  <a:pt x="282" y="61"/>
                  <a:pt x="282" y="61"/>
                </a:cubicBezTo>
                <a:cubicBezTo>
                  <a:pt x="282" y="62"/>
                  <a:pt x="283" y="62"/>
                  <a:pt x="282" y="62"/>
                </a:cubicBezTo>
                <a:cubicBezTo>
                  <a:pt x="282" y="62"/>
                  <a:pt x="282" y="62"/>
                  <a:pt x="282" y="62"/>
                </a:cubicBezTo>
                <a:cubicBezTo>
                  <a:pt x="281" y="62"/>
                  <a:pt x="281" y="62"/>
                  <a:pt x="281" y="63"/>
                </a:cubicBezTo>
                <a:cubicBezTo>
                  <a:pt x="280" y="62"/>
                  <a:pt x="280" y="62"/>
                  <a:pt x="279" y="62"/>
                </a:cubicBezTo>
                <a:cubicBezTo>
                  <a:pt x="278" y="63"/>
                  <a:pt x="279" y="63"/>
                  <a:pt x="280" y="63"/>
                </a:cubicBezTo>
                <a:cubicBezTo>
                  <a:pt x="278" y="65"/>
                  <a:pt x="278" y="65"/>
                  <a:pt x="278" y="65"/>
                </a:cubicBezTo>
                <a:cubicBezTo>
                  <a:pt x="277" y="65"/>
                  <a:pt x="277" y="64"/>
                  <a:pt x="278" y="64"/>
                </a:cubicBezTo>
                <a:cubicBezTo>
                  <a:pt x="275" y="65"/>
                  <a:pt x="277" y="67"/>
                  <a:pt x="275" y="68"/>
                </a:cubicBezTo>
                <a:cubicBezTo>
                  <a:pt x="274" y="67"/>
                  <a:pt x="274" y="67"/>
                  <a:pt x="274" y="67"/>
                </a:cubicBezTo>
                <a:cubicBezTo>
                  <a:pt x="274" y="67"/>
                  <a:pt x="273" y="68"/>
                  <a:pt x="273" y="68"/>
                </a:cubicBezTo>
                <a:cubicBezTo>
                  <a:pt x="273" y="68"/>
                  <a:pt x="273" y="68"/>
                  <a:pt x="273" y="68"/>
                </a:cubicBezTo>
                <a:cubicBezTo>
                  <a:pt x="273" y="68"/>
                  <a:pt x="272" y="68"/>
                  <a:pt x="271" y="69"/>
                </a:cubicBezTo>
                <a:cubicBezTo>
                  <a:pt x="271" y="69"/>
                  <a:pt x="272" y="70"/>
                  <a:pt x="272" y="70"/>
                </a:cubicBezTo>
                <a:cubicBezTo>
                  <a:pt x="270" y="70"/>
                  <a:pt x="270" y="72"/>
                  <a:pt x="268" y="72"/>
                </a:cubicBezTo>
                <a:cubicBezTo>
                  <a:pt x="266" y="75"/>
                  <a:pt x="264" y="79"/>
                  <a:pt x="260" y="80"/>
                </a:cubicBezTo>
                <a:cubicBezTo>
                  <a:pt x="260" y="80"/>
                  <a:pt x="261" y="81"/>
                  <a:pt x="260" y="82"/>
                </a:cubicBezTo>
                <a:cubicBezTo>
                  <a:pt x="260" y="82"/>
                  <a:pt x="259" y="82"/>
                  <a:pt x="259" y="82"/>
                </a:cubicBezTo>
                <a:cubicBezTo>
                  <a:pt x="259" y="83"/>
                  <a:pt x="258" y="83"/>
                  <a:pt x="257" y="84"/>
                </a:cubicBezTo>
                <a:cubicBezTo>
                  <a:pt x="257" y="84"/>
                  <a:pt x="257" y="84"/>
                  <a:pt x="257" y="84"/>
                </a:cubicBezTo>
                <a:cubicBezTo>
                  <a:pt x="255" y="86"/>
                  <a:pt x="255" y="86"/>
                  <a:pt x="255" y="86"/>
                </a:cubicBezTo>
                <a:cubicBezTo>
                  <a:pt x="256" y="86"/>
                  <a:pt x="256" y="86"/>
                  <a:pt x="256" y="86"/>
                </a:cubicBezTo>
                <a:cubicBezTo>
                  <a:pt x="250" y="87"/>
                  <a:pt x="251" y="92"/>
                  <a:pt x="247" y="94"/>
                </a:cubicBezTo>
                <a:cubicBezTo>
                  <a:pt x="246" y="94"/>
                  <a:pt x="246" y="94"/>
                  <a:pt x="246" y="94"/>
                </a:cubicBezTo>
                <a:cubicBezTo>
                  <a:pt x="246" y="95"/>
                  <a:pt x="246" y="95"/>
                  <a:pt x="246" y="95"/>
                </a:cubicBezTo>
                <a:cubicBezTo>
                  <a:pt x="246" y="95"/>
                  <a:pt x="245" y="95"/>
                  <a:pt x="245" y="96"/>
                </a:cubicBezTo>
                <a:cubicBezTo>
                  <a:pt x="246" y="96"/>
                  <a:pt x="246" y="96"/>
                  <a:pt x="246" y="96"/>
                </a:cubicBezTo>
                <a:cubicBezTo>
                  <a:pt x="245" y="96"/>
                  <a:pt x="244" y="98"/>
                  <a:pt x="243" y="98"/>
                </a:cubicBezTo>
                <a:cubicBezTo>
                  <a:pt x="243" y="98"/>
                  <a:pt x="243" y="98"/>
                  <a:pt x="243" y="98"/>
                </a:cubicBezTo>
                <a:cubicBezTo>
                  <a:pt x="243" y="99"/>
                  <a:pt x="243" y="99"/>
                  <a:pt x="243" y="99"/>
                </a:cubicBezTo>
                <a:cubicBezTo>
                  <a:pt x="243" y="99"/>
                  <a:pt x="243" y="99"/>
                  <a:pt x="243" y="99"/>
                </a:cubicBezTo>
                <a:cubicBezTo>
                  <a:pt x="240" y="100"/>
                  <a:pt x="240" y="102"/>
                  <a:pt x="239" y="104"/>
                </a:cubicBezTo>
                <a:cubicBezTo>
                  <a:pt x="236" y="108"/>
                  <a:pt x="234" y="111"/>
                  <a:pt x="229" y="115"/>
                </a:cubicBezTo>
                <a:cubicBezTo>
                  <a:pt x="226" y="121"/>
                  <a:pt x="221" y="127"/>
                  <a:pt x="219" y="133"/>
                </a:cubicBezTo>
                <a:cubicBezTo>
                  <a:pt x="219" y="134"/>
                  <a:pt x="217" y="134"/>
                  <a:pt x="218" y="135"/>
                </a:cubicBezTo>
                <a:cubicBezTo>
                  <a:pt x="214" y="139"/>
                  <a:pt x="214" y="144"/>
                  <a:pt x="212" y="148"/>
                </a:cubicBezTo>
                <a:cubicBezTo>
                  <a:pt x="211" y="149"/>
                  <a:pt x="212" y="150"/>
                  <a:pt x="210" y="151"/>
                </a:cubicBezTo>
                <a:cubicBezTo>
                  <a:pt x="209" y="152"/>
                  <a:pt x="211" y="153"/>
                  <a:pt x="210" y="154"/>
                </a:cubicBezTo>
                <a:cubicBezTo>
                  <a:pt x="209" y="156"/>
                  <a:pt x="209" y="159"/>
                  <a:pt x="206" y="161"/>
                </a:cubicBezTo>
                <a:cubicBezTo>
                  <a:pt x="206" y="163"/>
                  <a:pt x="206" y="164"/>
                  <a:pt x="205" y="167"/>
                </a:cubicBezTo>
                <a:cubicBezTo>
                  <a:pt x="204" y="169"/>
                  <a:pt x="205" y="171"/>
                  <a:pt x="207" y="173"/>
                </a:cubicBezTo>
                <a:cubicBezTo>
                  <a:pt x="207" y="177"/>
                  <a:pt x="208" y="181"/>
                  <a:pt x="211" y="184"/>
                </a:cubicBezTo>
                <a:cubicBezTo>
                  <a:pt x="207" y="185"/>
                  <a:pt x="202" y="185"/>
                  <a:pt x="199" y="187"/>
                </a:cubicBezTo>
                <a:cubicBezTo>
                  <a:pt x="196" y="187"/>
                  <a:pt x="195" y="189"/>
                  <a:pt x="193" y="189"/>
                </a:cubicBezTo>
                <a:cubicBezTo>
                  <a:pt x="195" y="183"/>
                  <a:pt x="199" y="177"/>
                  <a:pt x="201" y="171"/>
                </a:cubicBezTo>
                <a:cubicBezTo>
                  <a:pt x="204" y="165"/>
                  <a:pt x="205" y="159"/>
                  <a:pt x="208" y="153"/>
                </a:cubicBezTo>
                <a:cubicBezTo>
                  <a:pt x="208" y="151"/>
                  <a:pt x="211" y="149"/>
                  <a:pt x="211" y="146"/>
                </a:cubicBezTo>
                <a:cubicBezTo>
                  <a:pt x="208" y="149"/>
                  <a:pt x="207" y="151"/>
                  <a:pt x="205" y="154"/>
                </a:cubicBezTo>
                <a:cubicBezTo>
                  <a:pt x="202" y="159"/>
                  <a:pt x="200" y="164"/>
                  <a:pt x="196" y="168"/>
                </a:cubicBezTo>
                <a:cubicBezTo>
                  <a:pt x="196" y="169"/>
                  <a:pt x="195" y="170"/>
                  <a:pt x="195" y="171"/>
                </a:cubicBezTo>
                <a:cubicBezTo>
                  <a:pt x="193" y="172"/>
                  <a:pt x="193" y="174"/>
                  <a:pt x="191" y="175"/>
                </a:cubicBezTo>
                <a:cubicBezTo>
                  <a:pt x="191" y="177"/>
                  <a:pt x="188" y="179"/>
                  <a:pt x="187" y="182"/>
                </a:cubicBezTo>
                <a:cubicBezTo>
                  <a:pt x="184" y="190"/>
                  <a:pt x="177" y="196"/>
                  <a:pt x="176" y="205"/>
                </a:cubicBezTo>
                <a:cubicBezTo>
                  <a:pt x="174" y="211"/>
                  <a:pt x="173" y="216"/>
                  <a:pt x="171" y="222"/>
                </a:cubicBezTo>
                <a:cubicBezTo>
                  <a:pt x="166" y="224"/>
                  <a:pt x="161" y="225"/>
                  <a:pt x="157" y="226"/>
                </a:cubicBezTo>
                <a:cubicBezTo>
                  <a:pt x="158" y="220"/>
                  <a:pt x="158" y="220"/>
                  <a:pt x="158" y="220"/>
                </a:cubicBezTo>
                <a:cubicBezTo>
                  <a:pt x="160" y="219"/>
                  <a:pt x="158" y="218"/>
                  <a:pt x="160" y="217"/>
                </a:cubicBezTo>
                <a:cubicBezTo>
                  <a:pt x="162" y="210"/>
                  <a:pt x="166" y="205"/>
                  <a:pt x="169" y="198"/>
                </a:cubicBezTo>
                <a:cubicBezTo>
                  <a:pt x="172" y="191"/>
                  <a:pt x="177" y="185"/>
                  <a:pt x="179" y="178"/>
                </a:cubicBezTo>
                <a:cubicBezTo>
                  <a:pt x="184" y="169"/>
                  <a:pt x="187" y="160"/>
                  <a:pt x="191" y="151"/>
                </a:cubicBezTo>
                <a:cubicBezTo>
                  <a:pt x="195" y="143"/>
                  <a:pt x="198" y="134"/>
                  <a:pt x="203" y="125"/>
                </a:cubicBezTo>
                <a:cubicBezTo>
                  <a:pt x="205" y="119"/>
                  <a:pt x="208" y="113"/>
                  <a:pt x="211" y="106"/>
                </a:cubicBezTo>
                <a:cubicBezTo>
                  <a:pt x="211" y="108"/>
                  <a:pt x="213" y="108"/>
                  <a:pt x="214" y="109"/>
                </a:cubicBezTo>
                <a:cubicBezTo>
                  <a:pt x="214" y="107"/>
                  <a:pt x="214" y="107"/>
                  <a:pt x="214" y="107"/>
                </a:cubicBezTo>
                <a:cubicBezTo>
                  <a:pt x="213" y="106"/>
                  <a:pt x="214" y="103"/>
                  <a:pt x="213" y="102"/>
                </a:cubicBezTo>
                <a:cubicBezTo>
                  <a:pt x="215" y="95"/>
                  <a:pt x="220" y="88"/>
                  <a:pt x="222" y="81"/>
                </a:cubicBezTo>
                <a:cubicBezTo>
                  <a:pt x="226" y="77"/>
                  <a:pt x="225" y="72"/>
                  <a:pt x="229" y="67"/>
                </a:cubicBezTo>
                <a:cubicBezTo>
                  <a:pt x="229" y="67"/>
                  <a:pt x="229" y="66"/>
                  <a:pt x="230" y="65"/>
                </a:cubicBezTo>
                <a:cubicBezTo>
                  <a:pt x="230" y="65"/>
                  <a:pt x="230" y="65"/>
                  <a:pt x="230" y="65"/>
                </a:cubicBezTo>
                <a:cubicBezTo>
                  <a:pt x="232" y="61"/>
                  <a:pt x="234" y="57"/>
                  <a:pt x="236" y="52"/>
                </a:cubicBezTo>
                <a:cubicBezTo>
                  <a:pt x="241" y="46"/>
                  <a:pt x="242" y="38"/>
                  <a:pt x="247" y="31"/>
                </a:cubicBezTo>
                <a:cubicBezTo>
                  <a:pt x="247" y="30"/>
                  <a:pt x="247" y="30"/>
                  <a:pt x="246" y="29"/>
                </a:cubicBezTo>
                <a:cubicBezTo>
                  <a:pt x="244" y="29"/>
                  <a:pt x="243" y="30"/>
                  <a:pt x="242" y="31"/>
                </a:cubicBezTo>
                <a:cubicBezTo>
                  <a:pt x="240" y="36"/>
                  <a:pt x="237" y="42"/>
                  <a:pt x="235" y="47"/>
                </a:cubicBezTo>
                <a:cubicBezTo>
                  <a:pt x="235" y="49"/>
                  <a:pt x="232" y="51"/>
                  <a:pt x="233" y="52"/>
                </a:cubicBezTo>
                <a:cubicBezTo>
                  <a:pt x="231" y="53"/>
                  <a:pt x="231" y="54"/>
                  <a:pt x="231" y="56"/>
                </a:cubicBezTo>
                <a:cubicBezTo>
                  <a:pt x="229" y="58"/>
                  <a:pt x="229" y="60"/>
                  <a:pt x="228" y="62"/>
                </a:cubicBezTo>
                <a:cubicBezTo>
                  <a:pt x="227" y="62"/>
                  <a:pt x="226" y="63"/>
                  <a:pt x="227" y="64"/>
                </a:cubicBezTo>
                <a:cubicBezTo>
                  <a:pt x="228" y="64"/>
                  <a:pt x="226" y="65"/>
                  <a:pt x="227" y="65"/>
                </a:cubicBezTo>
                <a:cubicBezTo>
                  <a:pt x="226" y="65"/>
                  <a:pt x="226" y="65"/>
                  <a:pt x="226" y="65"/>
                </a:cubicBezTo>
                <a:cubicBezTo>
                  <a:pt x="226" y="67"/>
                  <a:pt x="223" y="70"/>
                  <a:pt x="223" y="72"/>
                </a:cubicBezTo>
                <a:cubicBezTo>
                  <a:pt x="221" y="74"/>
                  <a:pt x="222" y="76"/>
                  <a:pt x="220" y="78"/>
                </a:cubicBezTo>
                <a:cubicBezTo>
                  <a:pt x="220" y="80"/>
                  <a:pt x="218" y="81"/>
                  <a:pt x="219" y="82"/>
                </a:cubicBezTo>
                <a:cubicBezTo>
                  <a:pt x="219" y="82"/>
                  <a:pt x="217" y="83"/>
                  <a:pt x="218" y="84"/>
                </a:cubicBezTo>
                <a:cubicBezTo>
                  <a:pt x="217" y="85"/>
                  <a:pt x="217" y="85"/>
                  <a:pt x="217" y="85"/>
                </a:cubicBezTo>
                <a:cubicBezTo>
                  <a:pt x="216" y="86"/>
                  <a:pt x="216" y="87"/>
                  <a:pt x="216" y="87"/>
                </a:cubicBezTo>
                <a:cubicBezTo>
                  <a:pt x="215" y="88"/>
                  <a:pt x="216" y="89"/>
                  <a:pt x="215" y="89"/>
                </a:cubicBezTo>
                <a:cubicBezTo>
                  <a:pt x="214" y="89"/>
                  <a:pt x="214" y="89"/>
                  <a:pt x="214" y="89"/>
                </a:cubicBezTo>
                <a:cubicBezTo>
                  <a:pt x="215" y="80"/>
                  <a:pt x="212" y="71"/>
                  <a:pt x="209" y="62"/>
                </a:cubicBezTo>
                <a:cubicBezTo>
                  <a:pt x="209" y="59"/>
                  <a:pt x="207" y="55"/>
                  <a:pt x="206" y="52"/>
                </a:cubicBezTo>
                <a:cubicBezTo>
                  <a:pt x="201" y="42"/>
                  <a:pt x="195" y="32"/>
                  <a:pt x="190" y="22"/>
                </a:cubicBezTo>
                <a:cubicBezTo>
                  <a:pt x="187" y="19"/>
                  <a:pt x="186" y="16"/>
                  <a:pt x="183" y="13"/>
                </a:cubicBezTo>
                <a:cubicBezTo>
                  <a:pt x="181" y="9"/>
                  <a:pt x="178" y="5"/>
                  <a:pt x="176" y="0"/>
                </a:cubicBezTo>
                <a:cubicBezTo>
                  <a:pt x="177" y="3"/>
                  <a:pt x="177" y="3"/>
                  <a:pt x="177" y="3"/>
                </a:cubicBezTo>
                <a:cubicBezTo>
                  <a:pt x="178" y="6"/>
                  <a:pt x="180" y="8"/>
                  <a:pt x="180" y="11"/>
                </a:cubicBezTo>
                <a:cubicBezTo>
                  <a:pt x="177" y="9"/>
                  <a:pt x="178" y="6"/>
                  <a:pt x="176" y="4"/>
                </a:cubicBezTo>
                <a:cubicBezTo>
                  <a:pt x="176" y="5"/>
                  <a:pt x="176" y="5"/>
                  <a:pt x="176" y="6"/>
                </a:cubicBezTo>
                <a:cubicBezTo>
                  <a:pt x="176" y="6"/>
                  <a:pt x="176" y="6"/>
                  <a:pt x="176" y="6"/>
                </a:cubicBezTo>
                <a:cubicBezTo>
                  <a:pt x="177" y="7"/>
                  <a:pt x="178" y="9"/>
                  <a:pt x="178" y="10"/>
                </a:cubicBezTo>
                <a:cubicBezTo>
                  <a:pt x="179" y="11"/>
                  <a:pt x="177" y="11"/>
                  <a:pt x="177" y="12"/>
                </a:cubicBezTo>
                <a:cubicBezTo>
                  <a:pt x="177" y="12"/>
                  <a:pt x="177" y="12"/>
                  <a:pt x="177" y="12"/>
                </a:cubicBezTo>
                <a:cubicBezTo>
                  <a:pt x="177" y="12"/>
                  <a:pt x="177" y="12"/>
                  <a:pt x="177" y="13"/>
                </a:cubicBezTo>
                <a:cubicBezTo>
                  <a:pt x="178" y="12"/>
                  <a:pt x="178" y="12"/>
                  <a:pt x="178" y="11"/>
                </a:cubicBezTo>
                <a:cubicBezTo>
                  <a:pt x="180" y="13"/>
                  <a:pt x="181" y="16"/>
                  <a:pt x="181" y="18"/>
                </a:cubicBezTo>
                <a:cubicBezTo>
                  <a:pt x="180" y="18"/>
                  <a:pt x="180" y="18"/>
                  <a:pt x="180" y="18"/>
                </a:cubicBezTo>
                <a:cubicBezTo>
                  <a:pt x="181" y="18"/>
                  <a:pt x="182" y="19"/>
                  <a:pt x="182" y="19"/>
                </a:cubicBezTo>
                <a:cubicBezTo>
                  <a:pt x="180" y="20"/>
                  <a:pt x="180" y="20"/>
                  <a:pt x="180" y="20"/>
                </a:cubicBezTo>
                <a:cubicBezTo>
                  <a:pt x="180" y="20"/>
                  <a:pt x="180" y="20"/>
                  <a:pt x="180" y="20"/>
                </a:cubicBezTo>
                <a:cubicBezTo>
                  <a:pt x="180" y="20"/>
                  <a:pt x="181" y="20"/>
                  <a:pt x="181" y="20"/>
                </a:cubicBezTo>
                <a:cubicBezTo>
                  <a:pt x="182" y="21"/>
                  <a:pt x="180" y="20"/>
                  <a:pt x="180" y="21"/>
                </a:cubicBezTo>
                <a:cubicBezTo>
                  <a:pt x="178" y="22"/>
                  <a:pt x="181" y="24"/>
                  <a:pt x="179" y="25"/>
                </a:cubicBezTo>
                <a:cubicBezTo>
                  <a:pt x="179" y="25"/>
                  <a:pt x="179" y="25"/>
                  <a:pt x="179" y="25"/>
                </a:cubicBezTo>
                <a:cubicBezTo>
                  <a:pt x="179" y="27"/>
                  <a:pt x="180" y="30"/>
                  <a:pt x="181" y="32"/>
                </a:cubicBezTo>
                <a:cubicBezTo>
                  <a:pt x="183" y="32"/>
                  <a:pt x="181" y="34"/>
                  <a:pt x="181" y="36"/>
                </a:cubicBezTo>
                <a:cubicBezTo>
                  <a:pt x="183" y="37"/>
                  <a:pt x="182" y="38"/>
                  <a:pt x="183" y="39"/>
                </a:cubicBezTo>
                <a:cubicBezTo>
                  <a:pt x="183" y="40"/>
                  <a:pt x="183" y="40"/>
                  <a:pt x="183" y="40"/>
                </a:cubicBezTo>
                <a:cubicBezTo>
                  <a:pt x="184" y="40"/>
                  <a:pt x="184" y="40"/>
                  <a:pt x="184" y="40"/>
                </a:cubicBezTo>
                <a:cubicBezTo>
                  <a:pt x="185" y="42"/>
                  <a:pt x="184" y="45"/>
                  <a:pt x="186" y="47"/>
                </a:cubicBezTo>
                <a:cubicBezTo>
                  <a:pt x="187" y="50"/>
                  <a:pt x="189" y="53"/>
                  <a:pt x="189" y="56"/>
                </a:cubicBezTo>
                <a:cubicBezTo>
                  <a:pt x="190" y="57"/>
                  <a:pt x="190" y="56"/>
                  <a:pt x="190" y="57"/>
                </a:cubicBezTo>
                <a:cubicBezTo>
                  <a:pt x="190" y="57"/>
                  <a:pt x="190" y="57"/>
                  <a:pt x="190" y="57"/>
                </a:cubicBezTo>
                <a:cubicBezTo>
                  <a:pt x="189" y="58"/>
                  <a:pt x="191" y="60"/>
                  <a:pt x="192" y="61"/>
                </a:cubicBezTo>
                <a:cubicBezTo>
                  <a:pt x="191" y="61"/>
                  <a:pt x="191" y="62"/>
                  <a:pt x="192" y="62"/>
                </a:cubicBezTo>
                <a:cubicBezTo>
                  <a:pt x="192" y="66"/>
                  <a:pt x="195" y="70"/>
                  <a:pt x="195" y="74"/>
                </a:cubicBezTo>
                <a:cubicBezTo>
                  <a:pt x="196" y="75"/>
                  <a:pt x="196" y="76"/>
                  <a:pt x="197" y="76"/>
                </a:cubicBezTo>
                <a:cubicBezTo>
                  <a:pt x="195" y="79"/>
                  <a:pt x="199" y="80"/>
                  <a:pt x="198" y="82"/>
                </a:cubicBezTo>
                <a:cubicBezTo>
                  <a:pt x="201" y="85"/>
                  <a:pt x="200" y="88"/>
                  <a:pt x="202" y="91"/>
                </a:cubicBezTo>
                <a:cubicBezTo>
                  <a:pt x="204" y="95"/>
                  <a:pt x="205" y="100"/>
                  <a:pt x="209" y="104"/>
                </a:cubicBezTo>
                <a:cubicBezTo>
                  <a:pt x="205" y="109"/>
                  <a:pt x="204" y="117"/>
                  <a:pt x="200" y="122"/>
                </a:cubicBezTo>
                <a:cubicBezTo>
                  <a:pt x="200" y="126"/>
                  <a:pt x="196" y="130"/>
                  <a:pt x="195" y="134"/>
                </a:cubicBezTo>
                <a:cubicBezTo>
                  <a:pt x="192" y="136"/>
                  <a:pt x="195" y="138"/>
                  <a:pt x="192" y="139"/>
                </a:cubicBezTo>
                <a:cubicBezTo>
                  <a:pt x="192" y="140"/>
                  <a:pt x="193" y="141"/>
                  <a:pt x="192" y="141"/>
                </a:cubicBezTo>
                <a:cubicBezTo>
                  <a:pt x="184" y="159"/>
                  <a:pt x="176" y="177"/>
                  <a:pt x="167" y="195"/>
                </a:cubicBezTo>
                <a:cubicBezTo>
                  <a:pt x="164" y="199"/>
                  <a:pt x="165" y="204"/>
                  <a:pt x="163" y="209"/>
                </a:cubicBezTo>
                <a:cubicBezTo>
                  <a:pt x="162" y="212"/>
                  <a:pt x="159" y="214"/>
                  <a:pt x="159" y="217"/>
                </a:cubicBezTo>
                <a:cubicBezTo>
                  <a:pt x="156" y="220"/>
                  <a:pt x="155" y="224"/>
                  <a:pt x="155" y="227"/>
                </a:cubicBezTo>
                <a:cubicBezTo>
                  <a:pt x="151" y="230"/>
                  <a:pt x="148" y="233"/>
                  <a:pt x="144" y="236"/>
                </a:cubicBezTo>
                <a:cubicBezTo>
                  <a:pt x="145" y="238"/>
                  <a:pt x="139" y="237"/>
                  <a:pt x="141" y="240"/>
                </a:cubicBezTo>
                <a:cubicBezTo>
                  <a:pt x="139" y="241"/>
                  <a:pt x="139" y="242"/>
                  <a:pt x="136" y="243"/>
                </a:cubicBezTo>
                <a:cubicBezTo>
                  <a:pt x="136" y="245"/>
                  <a:pt x="132" y="247"/>
                  <a:pt x="131" y="249"/>
                </a:cubicBezTo>
                <a:cubicBezTo>
                  <a:pt x="128" y="252"/>
                  <a:pt x="127" y="255"/>
                  <a:pt x="124" y="258"/>
                </a:cubicBezTo>
                <a:cubicBezTo>
                  <a:pt x="125" y="258"/>
                  <a:pt x="125" y="258"/>
                  <a:pt x="125" y="258"/>
                </a:cubicBezTo>
                <a:cubicBezTo>
                  <a:pt x="123" y="259"/>
                  <a:pt x="123" y="260"/>
                  <a:pt x="121" y="260"/>
                </a:cubicBezTo>
                <a:cubicBezTo>
                  <a:pt x="120" y="261"/>
                  <a:pt x="119" y="262"/>
                  <a:pt x="118" y="264"/>
                </a:cubicBezTo>
                <a:cubicBezTo>
                  <a:pt x="118" y="264"/>
                  <a:pt x="119" y="263"/>
                  <a:pt x="119" y="264"/>
                </a:cubicBezTo>
                <a:cubicBezTo>
                  <a:pt x="118" y="264"/>
                  <a:pt x="118" y="264"/>
                  <a:pt x="118" y="264"/>
                </a:cubicBezTo>
                <a:cubicBezTo>
                  <a:pt x="118" y="264"/>
                  <a:pt x="118" y="264"/>
                  <a:pt x="118" y="264"/>
                </a:cubicBezTo>
                <a:cubicBezTo>
                  <a:pt x="116" y="264"/>
                  <a:pt x="117" y="265"/>
                  <a:pt x="116" y="266"/>
                </a:cubicBezTo>
                <a:cubicBezTo>
                  <a:pt x="115" y="262"/>
                  <a:pt x="116" y="258"/>
                  <a:pt x="117" y="255"/>
                </a:cubicBezTo>
                <a:cubicBezTo>
                  <a:pt x="117" y="252"/>
                  <a:pt x="117" y="247"/>
                  <a:pt x="118" y="245"/>
                </a:cubicBezTo>
                <a:cubicBezTo>
                  <a:pt x="120" y="247"/>
                  <a:pt x="122" y="248"/>
                  <a:pt x="124" y="250"/>
                </a:cubicBezTo>
                <a:cubicBezTo>
                  <a:pt x="126" y="251"/>
                  <a:pt x="127" y="248"/>
                  <a:pt x="129" y="249"/>
                </a:cubicBezTo>
                <a:cubicBezTo>
                  <a:pt x="130" y="248"/>
                  <a:pt x="129" y="246"/>
                  <a:pt x="130" y="244"/>
                </a:cubicBezTo>
                <a:cubicBezTo>
                  <a:pt x="129" y="237"/>
                  <a:pt x="126" y="231"/>
                  <a:pt x="123" y="224"/>
                </a:cubicBezTo>
                <a:cubicBezTo>
                  <a:pt x="116" y="216"/>
                  <a:pt x="119" y="206"/>
                  <a:pt x="121" y="197"/>
                </a:cubicBezTo>
                <a:cubicBezTo>
                  <a:pt x="120" y="197"/>
                  <a:pt x="120" y="197"/>
                  <a:pt x="120" y="197"/>
                </a:cubicBezTo>
                <a:cubicBezTo>
                  <a:pt x="118" y="201"/>
                  <a:pt x="117" y="204"/>
                  <a:pt x="114" y="207"/>
                </a:cubicBezTo>
                <a:cubicBezTo>
                  <a:pt x="111" y="202"/>
                  <a:pt x="108" y="196"/>
                  <a:pt x="104" y="190"/>
                </a:cubicBezTo>
                <a:cubicBezTo>
                  <a:pt x="103" y="190"/>
                  <a:pt x="103" y="190"/>
                  <a:pt x="103" y="190"/>
                </a:cubicBezTo>
                <a:cubicBezTo>
                  <a:pt x="103" y="187"/>
                  <a:pt x="100" y="184"/>
                  <a:pt x="99" y="182"/>
                </a:cubicBezTo>
                <a:cubicBezTo>
                  <a:pt x="98" y="182"/>
                  <a:pt x="99" y="183"/>
                  <a:pt x="98" y="183"/>
                </a:cubicBezTo>
                <a:cubicBezTo>
                  <a:pt x="97" y="182"/>
                  <a:pt x="97" y="182"/>
                  <a:pt x="97" y="182"/>
                </a:cubicBezTo>
                <a:cubicBezTo>
                  <a:pt x="100" y="181"/>
                  <a:pt x="96" y="178"/>
                  <a:pt x="96" y="177"/>
                </a:cubicBezTo>
                <a:cubicBezTo>
                  <a:pt x="95" y="178"/>
                  <a:pt x="95" y="178"/>
                  <a:pt x="95" y="178"/>
                </a:cubicBezTo>
                <a:cubicBezTo>
                  <a:pt x="94" y="177"/>
                  <a:pt x="95" y="177"/>
                  <a:pt x="95" y="176"/>
                </a:cubicBezTo>
                <a:cubicBezTo>
                  <a:pt x="96" y="177"/>
                  <a:pt x="96" y="177"/>
                  <a:pt x="96" y="177"/>
                </a:cubicBezTo>
                <a:cubicBezTo>
                  <a:pt x="96" y="176"/>
                  <a:pt x="95" y="176"/>
                  <a:pt x="95" y="175"/>
                </a:cubicBezTo>
                <a:cubicBezTo>
                  <a:pt x="95" y="176"/>
                  <a:pt x="95" y="176"/>
                  <a:pt x="95" y="176"/>
                </a:cubicBezTo>
                <a:cubicBezTo>
                  <a:pt x="95" y="176"/>
                  <a:pt x="95" y="176"/>
                  <a:pt x="95" y="176"/>
                </a:cubicBezTo>
                <a:cubicBezTo>
                  <a:pt x="92" y="176"/>
                  <a:pt x="93" y="174"/>
                  <a:pt x="93" y="173"/>
                </a:cubicBezTo>
                <a:cubicBezTo>
                  <a:pt x="91" y="173"/>
                  <a:pt x="91" y="173"/>
                  <a:pt x="91" y="173"/>
                </a:cubicBezTo>
                <a:cubicBezTo>
                  <a:pt x="92" y="173"/>
                  <a:pt x="91" y="172"/>
                  <a:pt x="92" y="172"/>
                </a:cubicBezTo>
                <a:cubicBezTo>
                  <a:pt x="91" y="172"/>
                  <a:pt x="91" y="172"/>
                  <a:pt x="91" y="172"/>
                </a:cubicBezTo>
                <a:cubicBezTo>
                  <a:pt x="91" y="171"/>
                  <a:pt x="91" y="171"/>
                  <a:pt x="91" y="171"/>
                </a:cubicBezTo>
                <a:cubicBezTo>
                  <a:pt x="87" y="170"/>
                  <a:pt x="91" y="168"/>
                  <a:pt x="88" y="167"/>
                </a:cubicBezTo>
                <a:cubicBezTo>
                  <a:pt x="89" y="166"/>
                  <a:pt x="87" y="166"/>
                  <a:pt x="86" y="165"/>
                </a:cubicBezTo>
                <a:cubicBezTo>
                  <a:pt x="86" y="167"/>
                  <a:pt x="88" y="168"/>
                  <a:pt x="88" y="170"/>
                </a:cubicBezTo>
                <a:cubicBezTo>
                  <a:pt x="84" y="163"/>
                  <a:pt x="82" y="156"/>
                  <a:pt x="80" y="148"/>
                </a:cubicBezTo>
                <a:cubicBezTo>
                  <a:pt x="82" y="142"/>
                  <a:pt x="84" y="135"/>
                  <a:pt x="85" y="129"/>
                </a:cubicBezTo>
                <a:cubicBezTo>
                  <a:pt x="83" y="133"/>
                  <a:pt x="83" y="133"/>
                  <a:pt x="83" y="133"/>
                </a:cubicBezTo>
                <a:cubicBezTo>
                  <a:pt x="81" y="136"/>
                  <a:pt x="81" y="141"/>
                  <a:pt x="78" y="144"/>
                </a:cubicBezTo>
                <a:cubicBezTo>
                  <a:pt x="77" y="143"/>
                  <a:pt x="77" y="143"/>
                  <a:pt x="77" y="143"/>
                </a:cubicBezTo>
                <a:cubicBezTo>
                  <a:pt x="77" y="144"/>
                  <a:pt x="78" y="144"/>
                  <a:pt x="78" y="145"/>
                </a:cubicBezTo>
                <a:cubicBezTo>
                  <a:pt x="76" y="148"/>
                  <a:pt x="75" y="151"/>
                  <a:pt x="74" y="154"/>
                </a:cubicBezTo>
                <a:cubicBezTo>
                  <a:pt x="69" y="159"/>
                  <a:pt x="68" y="164"/>
                  <a:pt x="64" y="170"/>
                </a:cubicBezTo>
                <a:cubicBezTo>
                  <a:pt x="62" y="172"/>
                  <a:pt x="61" y="174"/>
                  <a:pt x="58" y="176"/>
                </a:cubicBezTo>
                <a:cubicBezTo>
                  <a:pt x="56" y="175"/>
                  <a:pt x="56" y="175"/>
                  <a:pt x="56" y="175"/>
                </a:cubicBezTo>
                <a:cubicBezTo>
                  <a:pt x="55" y="173"/>
                  <a:pt x="51" y="171"/>
                  <a:pt x="49" y="168"/>
                </a:cubicBezTo>
                <a:cubicBezTo>
                  <a:pt x="49" y="167"/>
                  <a:pt x="49" y="167"/>
                  <a:pt x="49" y="167"/>
                </a:cubicBezTo>
                <a:cubicBezTo>
                  <a:pt x="46" y="166"/>
                  <a:pt x="49" y="164"/>
                  <a:pt x="46" y="163"/>
                </a:cubicBezTo>
                <a:cubicBezTo>
                  <a:pt x="44" y="155"/>
                  <a:pt x="42" y="148"/>
                  <a:pt x="39" y="140"/>
                </a:cubicBezTo>
                <a:cubicBezTo>
                  <a:pt x="40" y="148"/>
                  <a:pt x="43" y="154"/>
                  <a:pt x="44" y="161"/>
                </a:cubicBezTo>
                <a:cubicBezTo>
                  <a:pt x="43" y="161"/>
                  <a:pt x="41" y="160"/>
                  <a:pt x="41" y="159"/>
                </a:cubicBezTo>
                <a:cubicBezTo>
                  <a:pt x="38" y="158"/>
                  <a:pt x="37" y="156"/>
                  <a:pt x="35" y="154"/>
                </a:cubicBezTo>
                <a:cubicBezTo>
                  <a:pt x="33" y="153"/>
                  <a:pt x="32" y="151"/>
                  <a:pt x="30" y="150"/>
                </a:cubicBezTo>
                <a:cubicBezTo>
                  <a:pt x="31" y="149"/>
                  <a:pt x="27" y="149"/>
                  <a:pt x="27" y="147"/>
                </a:cubicBezTo>
                <a:cubicBezTo>
                  <a:pt x="24" y="146"/>
                  <a:pt x="21" y="143"/>
                  <a:pt x="19" y="140"/>
                </a:cubicBezTo>
                <a:cubicBezTo>
                  <a:pt x="19" y="141"/>
                  <a:pt x="19" y="141"/>
                  <a:pt x="19" y="141"/>
                </a:cubicBezTo>
                <a:cubicBezTo>
                  <a:pt x="11" y="136"/>
                  <a:pt x="6" y="130"/>
                  <a:pt x="0" y="124"/>
                </a:cubicBezTo>
                <a:cubicBezTo>
                  <a:pt x="5" y="134"/>
                  <a:pt x="14" y="144"/>
                  <a:pt x="22" y="153"/>
                </a:cubicBezTo>
                <a:cubicBezTo>
                  <a:pt x="23" y="155"/>
                  <a:pt x="25" y="157"/>
                  <a:pt x="26" y="159"/>
                </a:cubicBezTo>
                <a:cubicBezTo>
                  <a:pt x="27" y="160"/>
                  <a:pt x="29" y="160"/>
                  <a:pt x="28" y="162"/>
                </a:cubicBezTo>
                <a:cubicBezTo>
                  <a:pt x="31" y="163"/>
                  <a:pt x="32" y="166"/>
                  <a:pt x="33" y="167"/>
                </a:cubicBezTo>
                <a:cubicBezTo>
                  <a:pt x="37" y="170"/>
                  <a:pt x="40" y="173"/>
                  <a:pt x="43" y="176"/>
                </a:cubicBezTo>
                <a:cubicBezTo>
                  <a:pt x="43" y="176"/>
                  <a:pt x="43" y="176"/>
                  <a:pt x="43" y="176"/>
                </a:cubicBezTo>
                <a:cubicBezTo>
                  <a:pt x="49" y="179"/>
                  <a:pt x="49" y="184"/>
                  <a:pt x="50" y="189"/>
                </a:cubicBezTo>
                <a:cubicBezTo>
                  <a:pt x="49" y="190"/>
                  <a:pt x="51" y="191"/>
                  <a:pt x="49" y="192"/>
                </a:cubicBezTo>
                <a:cubicBezTo>
                  <a:pt x="46" y="197"/>
                  <a:pt x="45" y="202"/>
                  <a:pt x="44" y="207"/>
                </a:cubicBezTo>
                <a:cubicBezTo>
                  <a:pt x="40" y="218"/>
                  <a:pt x="40" y="230"/>
                  <a:pt x="42" y="242"/>
                </a:cubicBezTo>
                <a:cubicBezTo>
                  <a:pt x="41" y="243"/>
                  <a:pt x="43" y="245"/>
                  <a:pt x="43" y="246"/>
                </a:cubicBezTo>
                <a:cubicBezTo>
                  <a:pt x="43" y="247"/>
                  <a:pt x="42" y="248"/>
                  <a:pt x="44" y="249"/>
                </a:cubicBezTo>
                <a:cubicBezTo>
                  <a:pt x="43" y="254"/>
                  <a:pt x="49" y="256"/>
                  <a:pt x="54" y="259"/>
                </a:cubicBezTo>
                <a:cubicBezTo>
                  <a:pt x="55" y="258"/>
                  <a:pt x="55" y="258"/>
                  <a:pt x="55" y="258"/>
                </a:cubicBezTo>
                <a:cubicBezTo>
                  <a:pt x="55" y="256"/>
                  <a:pt x="56" y="253"/>
                  <a:pt x="57" y="251"/>
                </a:cubicBezTo>
                <a:cubicBezTo>
                  <a:pt x="59" y="236"/>
                  <a:pt x="65" y="222"/>
                  <a:pt x="67" y="207"/>
                </a:cubicBezTo>
                <a:cubicBezTo>
                  <a:pt x="66" y="206"/>
                  <a:pt x="69" y="206"/>
                  <a:pt x="67" y="205"/>
                </a:cubicBezTo>
                <a:cubicBezTo>
                  <a:pt x="69" y="203"/>
                  <a:pt x="68" y="200"/>
                  <a:pt x="70" y="197"/>
                </a:cubicBezTo>
                <a:cubicBezTo>
                  <a:pt x="71" y="183"/>
                  <a:pt x="74" y="169"/>
                  <a:pt x="78" y="155"/>
                </a:cubicBezTo>
                <a:cubicBezTo>
                  <a:pt x="79" y="160"/>
                  <a:pt x="80" y="167"/>
                  <a:pt x="83" y="172"/>
                </a:cubicBezTo>
                <a:cubicBezTo>
                  <a:pt x="83" y="173"/>
                  <a:pt x="83" y="173"/>
                  <a:pt x="83" y="173"/>
                </a:cubicBezTo>
                <a:cubicBezTo>
                  <a:pt x="84" y="174"/>
                  <a:pt x="83" y="176"/>
                  <a:pt x="84" y="177"/>
                </a:cubicBezTo>
                <a:cubicBezTo>
                  <a:pt x="85" y="177"/>
                  <a:pt x="85" y="177"/>
                  <a:pt x="85" y="177"/>
                </a:cubicBezTo>
                <a:cubicBezTo>
                  <a:pt x="84" y="180"/>
                  <a:pt x="85" y="182"/>
                  <a:pt x="86" y="185"/>
                </a:cubicBezTo>
                <a:cubicBezTo>
                  <a:pt x="90" y="193"/>
                  <a:pt x="91" y="202"/>
                  <a:pt x="96" y="210"/>
                </a:cubicBezTo>
                <a:cubicBezTo>
                  <a:pt x="97" y="214"/>
                  <a:pt x="100" y="218"/>
                  <a:pt x="102" y="222"/>
                </a:cubicBezTo>
                <a:cubicBezTo>
                  <a:pt x="102" y="227"/>
                  <a:pt x="106" y="231"/>
                  <a:pt x="108" y="235"/>
                </a:cubicBezTo>
                <a:cubicBezTo>
                  <a:pt x="107" y="240"/>
                  <a:pt x="105" y="245"/>
                  <a:pt x="105" y="250"/>
                </a:cubicBezTo>
                <a:cubicBezTo>
                  <a:pt x="107" y="257"/>
                  <a:pt x="106" y="265"/>
                  <a:pt x="109" y="273"/>
                </a:cubicBezTo>
                <a:cubicBezTo>
                  <a:pt x="105" y="277"/>
                  <a:pt x="105" y="277"/>
                  <a:pt x="105" y="277"/>
                </a:cubicBezTo>
                <a:cubicBezTo>
                  <a:pt x="106" y="278"/>
                  <a:pt x="106" y="278"/>
                  <a:pt x="106" y="278"/>
                </a:cubicBezTo>
                <a:cubicBezTo>
                  <a:pt x="106" y="279"/>
                  <a:pt x="105" y="277"/>
                  <a:pt x="104" y="278"/>
                </a:cubicBezTo>
                <a:cubicBezTo>
                  <a:pt x="106" y="279"/>
                  <a:pt x="106" y="279"/>
                  <a:pt x="106" y="279"/>
                </a:cubicBezTo>
                <a:cubicBezTo>
                  <a:pt x="104" y="280"/>
                  <a:pt x="104" y="280"/>
                  <a:pt x="104" y="280"/>
                </a:cubicBezTo>
                <a:cubicBezTo>
                  <a:pt x="104" y="280"/>
                  <a:pt x="104" y="280"/>
                  <a:pt x="104" y="280"/>
                </a:cubicBezTo>
                <a:cubicBezTo>
                  <a:pt x="103" y="280"/>
                  <a:pt x="102" y="281"/>
                  <a:pt x="102" y="281"/>
                </a:cubicBezTo>
                <a:cubicBezTo>
                  <a:pt x="102" y="281"/>
                  <a:pt x="102" y="281"/>
                  <a:pt x="103" y="281"/>
                </a:cubicBezTo>
                <a:cubicBezTo>
                  <a:pt x="103" y="282"/>
                  <a:pt x="101" y="281"/>
                  <a:pt x="100" y="282"/>
                </a:cubicBezTo>
                <a:cubicBezTo>
                  <a:pt x="100" y="282"/>
                  <a:pt x="100" y="283"/>
                  <a:pt x="101" y="283"/>
                </a:cubicBezTo>
                <a:cubicBezTo>
                  <a:pt x="99" y="283"/>
                  <a:pt x="99" y="284"/>
                  <a:pt x="98" y="285"/>
                </a:cubicBezTo>
                <a:cubicBezTo>
                  <a:pt x="99" y="285"/>
                  <a:pt x="99" y="285"/>
                  <a:pt x="99" y="285"/>
                </a:cubicBezTo>
                <a:cubicBezTo>
                  <a:pt x="99" y="285"/>
                  <a:pt x="99" y="284"/>
                  <a:pt x="100" y="284"/>
                </a:cubicBezTo>
                <a:cubicBezTo>
                  <a:pt x="101" y="284"/>
                  <a:pt x="98" y="285"/>
                  <a:pt x="98" y="287"/>
                </a:cubicBezTo>
                <a:cubicBezTo>
                  <a:pt x="98" y="286"/>
                  <a:pt x="97" y="287"/>
                  <a:pt x="97" y="286"/>
                </a:cubicBezTo>
                <a:cubicBezTo>
                  <a:pt x="97" y="287"/>
                  <a:pt x="97" y="287"/>
                  <a:pt x="97" y="287"/>
                </a:cubicBezTo>
                <a:cubicBezTo>
                  <a:pt x="97" y="287"/>
                  <a:pt x="97" y="287"/>
                  <a:pt x="98" y="287"/>
                </a:cubicBezTo>
                <a:cubicBezTo>
                  <a:pt x="96" y="288"/>
                  <a:pt x="96" y="288"/>
                  <a:pt x="96" y="288"/>
                </a:cubicBezTo>
                <a:cubicBezTo>
                  <a:pt x="97" y="288"/>
                  <a:pt x="96" y="288"/>
                  <a:pt x="96" y="289"/>
                </a:cubicBezTo>
                <a:cubicBezTo>
                  <a:pt x="95" y="289"/>
                  <a:pt x="95" y="289"/>
                  <a:pt x="95" y="289"/>
                </a:cubicBezTo>
                <a:cubicBezTo>
                  <a:pt x="95" y="289"/>
                  <a:pt x="94" y="289"/>
                  <a:pt x="94" y="290"/>
                </a:cubicBezTo>
                <a:cubicBezTo>
                  <a:pt x="94" y="290"/>
                  <a:pt x="94" y="290"/>
                  <a:pt x="94" y="290"/>
                </a:cubicBezTo>
                <a:cubicBezTo>
                  <a:pt x="95" y="291"/>
                  <a:pt x="94" y="291"/>
                  <a:pt x="93" y="292"/>
                </a:cubicBezTo>
                <a:cubicBezTo>
                  <a:pt x="92" y="291"/>
                  <a:pt x="92" y="291"/>
                  <a:pt x="92" y="291"/>
                </a:cubicBezTo>
                <a:cubicBezTo>
                  <a:pt x="92" y="292"/>
                  <a:pt x="92" y="292"/>
                  <a:pt x="92" y="292"/>
                </a:cubicBezTo>
                <a:cubicBezTo>
                  <a:pt x="92" y="293"/>
                  <a:pt x="92" y="293"/>
                  <a:pt x="92" y="293"/>
                </a:cubicBezTo>
                <a:cubicBezTo>
                  <a:pt x="92" y="293"/>
                  <a:pt x="92" y="293"/>
                  <a:pt x="92" y="293"/>
                </a:cubicBezTo>
                <a:cubicBezTo>
                  <a:pt x="92" y="293"/>
                  <a:pt x="91" y="293"/>
                  <a:pt x="91" y="293"/>
                </a:cubicBezTo>
                <a:cubicBezTo>
                  <a:pt x="91" y="293"/>
                  <a:pt x="91" y="293"/>
                  <a:pt x="91" y="293"/>
                </a:cubicBezTo>
                <a:cubicBezTo>
                  <a:pt x="91" y="294"/>
                  <a:pt x="91" y="293"/>
                  <a:pt x="92" y="294"/>
                </a:cubicBezTo>
                <a:cubicBezTo>
                  <a:pt x="88" y="297"/>
                  <a:pt x="86" y="300"/>
                  <a:pt x="84" y="304"/>
                </a:cubicBezTo>
                <a:cubicBezTo>
                  <a:pt x="84" y="304"/>
                  <a:pt x="84" y="304"/>
                  <a:pt x="84" y="304"/>
                </a:cubicBezTo>
                <a:cubicBezTo>
                  <a:pt x="82" y="305"/>
                  <a:pt x="82" y="305"/>
                  <a:pt x="82" y="305"/>
                </a:cubicBezTo>
                <a:cubicBezTo>
                  <a:pt x="82" y="308"/>
                  <a:pt x="79" y="310"/>
                  <a:pt x="78" y="313"/>
                </a:cubicBezTo>
                <a:cubicBezTo>
                  <a:pt x="74" y="316"/>
                  <a:pt x="73" y="320"/>
                  <a:pt x="69" y="323"/>
                </a:cubicBezTo>
                <a:cubicBezTo>
                  <a:pt x="68" y="326"/>
                  <a:pt x="66" y="329"/>
                  <a:pt x="64" y="332"/>
                </a:cubicBezTo>
                <a:cubicBezTo>
                  <a:pt x="62" y="333"/>
                  <a:pt x="63" y="335"/>
                  <a:pt x="61" y="336"/>
                </a:cubicBezTo>
                <a:cubicBezTo>
                  <a:pt x="59" y="339"/>
                  <a:pt x="54" y="342"/>
                  <a:pt x="55" y="345"/>
                </a:cubicBezTo>
                <a:cubicBezTo>
                  <a:pt x="56" y="345"/>
                  <a:pt x="56" y="346"/>
                  <a:pt x="56" y="347"/>
                </a:cubicBezTo>
                <a:cubicBezTo>
                  <a:pt x="57" y="348"/>
                  <a:pt x="58" y="350"/>
                  <a:pt x="60" y="350"/>
                </a:cubicBezTo>
                <a:cubicBezTo>
                  <a:pt x="63" y="346"/>
                  <a:pt x="64" y="343"/>
                  <a:pt x="67" y="339"/>
                </a:cubicBezTo>
                <a:cubicBezTo>
                  <a:pt x="68" y="335"/>
                  <a:pt x="72" y="331"/>
                  <a:pt x="74" y="327"/>
                </a:cubicBezTo>
                <a:cubicBezTo>
                  <a:pt x="87" y="309"/>
                  <a:pt x="103" y="291"/>
                  <a:pt x="119" y="274"/>
                </a:cubicBezTo>
                <a:cubicBezTo>
                  <a:pt x="118" y="274"/>
                  <a:pt x="119" y="273"/>
                  <a:pt x="120" y="273"/>
                </a:cubicBezTo>
                <a:cubicBezTo>
                  <a:pt x="119" y="273"/>
                  <a:pt x="119" y="273"/>
                  <a:pt x="119" y="273"/>
                </a:cubicBezTo>
                <a:cubicBezTo>
                  <a:pt x="122" y="272"/>
                  <a:pt x="120" y="269"/>
                  <a:pt x="124" y="269"/>
                </a:cubicBezTo>
                <a:cubicBezTo>
                  <a:pt x="129" y="263"/>
                  <a:pt x="129" y="263"/>
                  <a:pt x="129" y="263"/>
                </a:cubicBezTo>
                <a:cubicBezTo>
                  <a:pt x="129" y="262"/>
                  <a:pt x="130" y="261"/>
                  <a:pt x="132" y="261"/>
                </a:cubicBezTo>
                <a:cubicBezTo>
                  <a:pt x="138" y="255"/>
                  <a:pt x="145" y="249"/>
                  <a:pt x="150" y="242"/>
                </a:cubicBezTo>
                <a:cubicBezTo>
                  <a:pt x="152" y="242"/>
                  <a:pt x="155" y="241"/>
                  <a:pt x="155" y="239"/>
                </a:cubicBezTo>
                <a:cubicBezTo>
                  <a:pt x="155" y="238"/>
                  <a:pt x="154" y="237"/>
                  <a:pt x="154" y="236"/>
                </a:cubicBezTo>
                <a:cubicBezTo>
                  <a:pt x="162" y="234"/>
                  <a:pt x="171" y="232"/>
                  <a:pt x="178" y="231"/>
                </a:cubicBezTo>
                <a:cubicBezTo>
                  <a:pt x="180" y="231"/>
                  <a:pt x="180" y="231"/>
                  <a:pt x="181" y="231"/>
                </a:cubicBezTo>
                <a:cubicBezTo>
                  <a:pt x="186" y="229"/>
                  <a:pt x="191" y="229"/>
                  <a:pt x="196" y="227"/>
                </a:cubicBezTo>
                <a:cubicBezTo>
                  <a:pt x="201" y="227"/>
                  <a:pt x="206" y="225"/>
                  <a:pt x="211" y="225"/>
                </a:cubicBezTo>
                <a:cubicBezTo>
                  <a:pt x="222" y="223"/>
                  <a:pt x="232" y="220"/>
                  <a:pt x="243" y="218"/>
                </a:cubicBezTo>
                <a:cubicBezTo>
                  <a:pt x="246" y="219"/>
                  <a:pt x="249" y="221"/>
                  <a:pt x="253" y="221"/>
                </a:cubicBezTo>
                <a:cubicBezTo>
                  <a:pt x="258" y="222"/>
                  <a:pt x="263" y="225"/>
                  <a:pt x="268" y="226"/>
                </a:cubicBezTo>
                <a:cubicBezTo>
                  <a:pt x="274" y="228"/>
                  <a:pt x="279" y="231"/>
                  <a:pt x="285" y="232"/>
                </a:cubicBezTo>
                <a:cubicBezTo>
                  <a:pt x="296" y="236"/>
                  <a:pt x="307" y="240"/>
                  <a:pt x="318" y="243"/>
                </a:cubicBezTo>
                <a:cubicBezTo>
                  <a:pt x="320" y="244"/>
                  <a:pt x="323" y="245"/>
                  <a:pt x="325" y="244"/>
                </a:cubicBezTo>
                <a:cubicBezTo>
                  <a:pt x="336" y="247"/>
                  <a:pt x="349" y="250"/>
                  <a:pt x="360" y="252"/>
                </a:cubicBezTo>
                <a:cubicBezTo>
                  <a:pt x="354" y="250"/>
                  <a:pt x="349" y="248"/>
                  <a:pt x="344" y="246"/>
                </a:cubicBezTo>
                <a:cubicBezTo>
                  <a:pt x="344" y="246"/>
                  <a:pt x="344" y="246"/>
                  <a:pt x="344" y="246"/>
                </a:cubicBezTo>
                <a:cubicBezTo>
                  <a:pt x="351" y="248"/>
                  <a:pt x="359" y="249"/>
                  <a:pt x="365" y="250"/>
                </a:cubicBezTo>
                <a:cubicBezTo>
                  <a:pt x="361" y="248"/>
                  <a:pt x="355" y="247"/>
                  <a:pt x="352" y="244"/>
                </a:cubicBezTo>
                <a:cubicBezTo>
                  <a:pt x="353" y="245"/>
                  <a:pt x="353" y="245"/>
                  <a:pt x="353" y="245"/>
                </a:cubicBezTo>
                <a:cubicBezTo>
                  <a:pt x="352" y="244"/>
                  <a:pt x="351" y="244"/>
                  <a:pt x="351" y="244"/>
                </a:cubicBezTo>
                <a:cubicBezTo>
                  <a:pt x="351" y="245"/>
                  <a:pt x="351" y="245"/>
                  <a:pt x="351" y="245"/>
                </a:cubicBezTo>
                <a:cubicBezTo>
                  <a:pt x="351" y="244"/>
                  <a:pt x="350" y="244"/>
                  <a:pt x="349" y="244"/>
                </a:cubicBezTo>
                <a:cubicBezTo>
                  <a:pt x="349" y="243"/>
                  <a:pt x="350" y="243"/>
                  <a:pt x="349" y="243"/>
                </a:cubicBezTo>
                <a:cubicBezTo>
                  <a:pt x="348" y="243"/>
                  <a:pt x="347" y="242"/>
                  <a:pt x="346" y="241"/>
                </a:cubicBezTo>
                <a:cubicBezTo>
                  <a:pt x="345" y="241"/>
                  <a:pt x="345" y="242"/>
                  <a:pt x="344" y="242"/>
                </a:cubicBezTo>
                <a:cubicBezTo>
                  <a:pt x="344" y="242"/>
                  <a:pt x="344" y="242"/>
                  <a:pt x="344" y="242"/>
                </a:cubicBezTo>
                <a:cubicBezTo>
                  <a:pt x="343" y="241"/>
                  <a:pt x="344" y="241"/>
                  <a:pt x="344" y="241"/>
                </a:cubicBezTo>
                <a:cubicBezTo>
                  <a:pt x="341" y="239"/>
                  <a:pt x="340" y="238"/>
                  <a:pt x="337" y="236"/>
                </a:cubicBezTo>
                <a:cubicBezTo>
                  <a:pt x="339" y="236"/>
                  <a:pt x="339" y="236"/>
                  <a:pt x="339" y="236"/>
                </a:cubicBezTo>
                <a:cubicBezTo>
                  <a:pt x="335" y="234"/>
                  <a:pt x="329" y="234"/>
                  <a:pt x="326" y="231"/>
                </a:cubicBezTo>
                <a:cubicBezTo>
                  <a:pt x="324" y="231"/>
                  <a:pt x="323" y="230"/>
                  <a:pt x="321" y="229"/>
                </a:cubicBezTo>
                <a:cubicBezTo>
                  <a:pt x="318" y="228"/>
                  <a:pt x="314" y="227"/>
                  <a:pt x="312" y="225"/>
                </a:cubicBezTo>
                <a:cubicBezTo>
                  <a:pt x="304" y="222"/>
                  <a:pt x="298" y="220"/>
                  <a:pt x="290" y="217"/>
                </a:cubicBezTo>
                <a:cubicBezTo>
                  <a:pt x="287" y="216"/>
                  <a:pt x="284" y="215"/>
                  <a:pt x="282" y="214"/>
                </a:cubicBezTo>
                <a:cubicBezTo>
                  <a:pt x="277" y="213"/>
                  <a:pt x="273" y="211"/>
                  <a:pt x="269" y="210"/>
                </a:cubicBezTo>
                <a:cubicBezTo>
                  <a:pt x="273" y="208"/>
                  <a:pt x="277" y="207"/>
                  <a:pt x="281" y="206"/>
                </a:cubicBezTo>
                <a:cubicBezTo>
                  <a:pt x="277" y="206"/>
                  <a:pt x="274" y="208"/>
                  <a:pt x="270" y="207"/>
                </a:cubicBezTo>
                <a:cubicBezTo>
                  <a:pt x="270" y="206"/>
                  <a:pt x="271" y="206"/>
                  <a:pt x="272" y="206"/>
                </a:cubicBezTo>
                <a:cubicBezTo>
                  <a:pt x="268" y="206"/>
                  <a:pt x="264" y="207"/>
                  <a:pt x="260" y="207"/>
                </a:cubicBezTo>
                <a:cubicBezTo>
                  <a:pt x="259" y="205"/>
                  <a:pt x="256" y="208"/>
                  <a:pt x="255" y="206"/>
                </a:cubicBezTo>
                <a:cubicBezTo>
                  <a:pt x="245" y="204"/>
                  <a:pt x="237" y="203"/>
                  <a:pt x="228" y="201"/>
                </a:cubicBezTo>
                <a:cubicBezTo>
                  <a:pt x="232" y="200"/>
                  <a:pt x="236" y="199"/>
                  <a:pt x="240" y="199"/>
                </a:cubicBezTo>
                <a:cubicBezTo>
                  <a:pt x="240" y="198"/>
                  <a:pt x="242" y="199"/>
                  <a:pt x="243" y="198"/>
                </a:cubicBezTo>
                <a:cubicBezTo>
                  <a:pt x="257" y="196"/>
                  <a:pt x="270" y="193"/>
                  <a:pt x="283" y="190"/>
                </a:cubicBezTo>
                <a:cubicBezTo>
                  <a:pt x="291" y="188"/>
                  <a:pt x="299" y="188"/>
                  <a:pt x="306" y="186"/>
                </a:cubicBezTo>
                <a:cubicBezTo>
                  <a:pt x="313" y="184"/>
                  <a:pt x="321" y="183"/>
                  <a:pt x="327" y="181"/>
                </a:cubicBezTo>
                <a:cubicBezTo>
                  <a:pt x="337" y="179"/>
                  <a:pt x="345" y="175"/>
                  <a:pt x="355" y="174"/>
                </a:cubicBezTo>
                <a:cubicBezTo>
                  <a:pt x="363" y="171"/>
                  <a:pt x="372" y="170"/>
                  <a:pt x="380" y="167"/>
                </a:cubicBezTo>
                <a:cubicBezTo>
                  <a:pt x="376" y="167"/>
                  <a:pt x="372" y="168"/>
                  <a:pt x="369" y="168"/>
                </a:cubicBezTo>
                <a:cubicBezTo>
                  <a:pt x="375" y="166"/>
                  <a:pt x="382" y="165"/>
                  <a:pt x="389" y="163"/>
                </a:cubicBezTo>
                <a:cubicBezTo>
                  <a:pt x="386" y="163"/>
                  <a:pt x="383" y="162"/>
                  <a:pt x="381" y="164"/>
                </a:cubicBezTo>
                <a:close/>
                <a:moveTo>
                  <a:pt x="52" y="187"/>
                </a:moveTo>
                <a:cubicBezTo>
                  <a:pt x="49" y="180"/>
                  <a:pt x="49" y="180"/>
                  <a:pt x="49" y="180"/>
                </a:cubicBezTo>
                <a:cubicBezTo>
                  <a:pt x="51" y="180"/>
                  <a:pt x="53" y="181"/>
                  <a:pt x="55" y="182"/>
                </a:cubicBezTo>
                <a:cubicBezTo>
                  <a:pt x="54" y="184"/>
                  <a:pt x="54" y="186"/>
                  <a:pt x="52" y="187"/>
                </a:cubicBezTo>
                <a:close/>
                <a:moveTo>
                  <a:pt x="79" y="153"/>
                </a:moveTo>
                <a:cubicBezTo>
                  <a:pt x="79" y="151"/>
                  <a:pt x="79" y="151"/>
                  <a:pt x="79" y="151"/>
                </a:cubicBezTo>
                <a:cubicBezTo>
                  <a:pt x="80" y="152"/>
                  <a:pt x="80" y="152"/>
                  <a:pt x="80" y="152"/>
                </a:cubicBezTo>
                <a:cubicBezTo>
                  <a:pt x="78" y="152"/>
                  <a:pt x="80" y="155"/>
                  <a:pt x="80" y="156"/>
                </a:cubicBezTo>
                <a:cubicBezTo>
                  <a:pt x="81" y="158"/>
                  <a:pt x="81" y="160"/>
                  <a:pt x="83" y="161"/>
                </a:cubicBezTo>
                <a:cubicBezTo>
                  <a:pt x="82" y="161"/>
                  <a:pt x="82" y="162"/>
                  <a:pt x="82" y="162"/>
                </a:cubicBezTo>
                <a:cubicBezTo>
                  <a:pt x="83" y="163"/>
                  <a:pt x="83" y="164"/>
                  <a:pt x="83" y="165"/>
                </a:cubicBezTo>
                <a:cubicBezTo>
                  <a:pt x="81" y="162"/>
                  <a:pt x="80" y="157"/>
                  <a:pt x="79" y="153"/>
                </a:cubicBezTo>
                <a:close/>
                <a:moveTo>
                  <a:pt x="186" y="217"/>
                </a:moveTo>
                <a:cubicBezTo>
                  <a:pt x="183" y="217"/>
                  <a:pt x="181" y="219"/>
                  <a:pt x="178" y="218"/>
                </a:cubicBezTo>
                <a:cubicBezTo>
                  <a:pt x="178" y="219"/>
                  <a:pt x="178" y="219"/>
                  <a:pt x="177" y="219"/>
                </a:cubicBezTo>
                <a:cubicBezTo>
                  <a:pt x="177" y="219"/>
                  <a:pt x="177" y="219"/>
                  <a:pt x="177" y="219"/>
                </a:cubicBezTo>
                <a:cubicBezTo>
                  <a:pt x="177" y="219"/>
                  <a:pt x="177" y="219"/>
                  <a:pt x="177" y="219"/>
                </a:cubicBezTo>
                <a:cubicBezTo>
                  <a:pt x="177" y="219"/>
                  <a:pt x="177" y="219"/>
                  <a:pt x="176" y="219"/>
                </a:cubicBezTo>
                <a:cubicBezTo>
                  <a:pt x="177" y="215"/>
                  <a:pt x="180" y="212"/>
                  <a:pt x="182" y="209"/>
                </a:cubicBezTo>
                <a:cubicBezTo>
                  <a:pt x="183" y="209"/>
                  <a:pt x="183" y="209"/>
                  <a:pt x="183" y="209"/>
                </a:cubicBezTo>
                <a:cubicBezTo>
                  <a:pt x="182" y="209"/>
                  <a:pt x="182" y="209"/>
                  <a:pt x="182" y="209"/>
                </a:cubicBezTo>
                <a:cubicBezTo>
                  <a:pt x="183" y="210"/>
                  <a:pt x="185" y="211"/>
                  <a:pt x="187" y="210"/>
                </a:cubicBezTo>
                <a:cubicBezTo>
                  <a:pt x="194" y="208"/>
                  <a:pt x="201" y="205"/>
                  <a:pt x="209" y="207"/>
                </a:cubicBezTo>
                <a:cubicBezTo>
                  <a:pt x="209" y="208"/>
                  <a:pt x="211" y="208"/>
                  <a:pt x="213" y="208"/>
                </a:cubicBezTo>
                <a:cubicBezTo>
                  <a:pt x="215" y="209"/>
                  <a:pt x="217" y="209"/>
                  <a:pt x="219" y="210"/>
                </a:cubicBezTo>
                <a:cubicBezTo>
                  <a:pt x="208" y="212"/>
                  <a:pt x="196" y="214"/>
                  <a:pt x="186" y="217"/>
                </a:cubicBezTo>
                <a:close/>
                <a:moveTo>
                  <a:pt x="360" y="168"/>
                </a:moveTo>
                <a:cubicBezTo>
                  <a:pt x="359" y="168"/>
                  <a:pt x="361" y="167"/>
                  <a:pt x="361" y="167"/>
                </a:cubicBezTo>
                <a:cubicBezTo>
                  <a:pt x="362" y="167"/>
                  <a:pt x="362" y="167"/>
                  <a:pt x="362" y="167"/>
                </a:cubicBezTo>
                <a:lnTo>
                  <a:pt x="360" y="168"/>
                </a:lnTo>
                <a:close/>
              </a:path>
            </a:pathLst>
          </a:custGeom>
          <a:solidFill>
            <a:srgbClr val="3F4447"/>
          </a:solidFill>
          <a:ln>
            <a:noFill/>
          </a:ln>
        </p:spPr>
        <p:txBody>
          <a:bodyPr vert="horz" wrap="square" lIns="91440" tIns="45720" rIns="91440" bIns="45720" numCol="1" anchor="t" anchorCtr="0" compatLnSpc="1"/>
          <a:lstStyle/>
          <a:p>
            <a:endParaRPr lang="zh-CN" altLang="en-US"/>
          </a:p>
        </p:txBody>
      </p:sp>
      <p:pic>
        <p:nvPicPr>
          <p:cNvPr id="31" name="图片 30"/>
          <p:cNvPicPr>
            <a:picLocks noChangeAspect="1"/>
          </p:cNvPicPr>
          <p:nvPr/>
        </p:nvPicPr>
        <p:blipFill>
          <a:blip r:embed="rId2" cstate="print"/>
          <a:stretch>
            <a:fillRect/>
          </a:stretch>
        </p:blipFill>
        <p:spPr>
          <a:xfrm flipH="1">
            <a:off x="9457507" y="-104504"/>
            <a:ext cx="2847682" cy="2084969"/>
          </a:xfrm>
          <a:prstGeom prst="rect">
            <a:avLst/>
          </a:prstGeom>
        </p:spPr>
      </p:pic>
      <p:pic>
        <p:nvPicPr>
          <p:cNvPr id="32" name="图片 31"/>
          <p:cNvPicPr>
            <a:picLocks noChangeAspect="1"/>
          </p:cNvPicPr>
          <p:nvPr/>
        </p:nvPicPr>
        <p:blipFill rotWithShape="1">
          <a:blip r:embed="rId3" cstate="print">
            <a:alphaModFix amt="70000"/>
            <a:clrChange>
              <a:clrFrom>
                <a:srgbClr val="FFFFFF"/>
              </a:clrFrom>
              <a:clrTo>
                <a:srgbClr val="FFFFFF">
                  <a:alpha val="0"/>
                </a:srgbClr>
              </a:clrTo>
            </a:clrChange>
          </a:blip>
          <a:srcRect l="44554" r="11993" b="5493"/>
          <a:stretch>
            <a:fillRect/>
          </a:stretch>
        </p:blipFill>
        <p:spPr>
          <a:xfrm>
            <a:off x="0" y="4511463"/>
            <a:ext cx="2088351" cy="24299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cstate="print">
            <a:alphaModFix amt="50000"/>
            <a:extLst>
              <a:ext uri="{28A0092B-C50C-407E-A947-70E740481C1C}">
                <a14:useLocalDpi xmlns:a14="http://schemas.microsoft.com/office/drawing/2010/main" val="0"/>
              </a:ext>
            </a:extLst>
          </a:blip>
          <a:stretch>
            <a:fillRect/>
          </a:stretch>
        </p:blipFill>
        <p:spPr>
          <a:xfrm>
            <a:off x="7300725" y="2427689"/>
            <a:ext cx="4891275" cy="4430311"/>
          </a:xfrm>
          <a:prstGeom prst="rect">
            <a:avLst/>
          </a:prstGeom>
        </p:spPr>
      </p:pic>
      <p:sp>
        <p:nvSpPr>
          <p:cNvPr id="33" name="Title 28"/>
          <p:cNvSpPr txBox="1"/>
          <p:nvPr/>
        </p:nvSpPr>
        <p:spPr>
          <a:xfrm>
            <a:off x="4234897" y="298474"/>
            <a:ext cx="3722207" cy="5286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solidFill>
                  <a:srgbClr val="800000"/>
                </a:solidFill>
                <a:ea typeface="微软简标宋" pitchFamily="2" charset="-122"/>
              </a:rPr>
              <a:t>案例</a:t>
            </a:r>
            <a:r>
              <a:rPr lang="en-US" altLang="zh-CN" sz="3200" dirty="0">
                <a:solidFill>
                  <a:srgbClr val="800000"/>
                </a:solidFill>
                <a:ea typeface="微软简标宋" pitchFamily="2" charset="-122"/>
              </a:rPr>
              <a:t>2     Case II</a:t>
            </a:r>
            <a:endParaRPr lang="en-US" altLang="zh-CN" sz="3200" dirty="0">
              <a:solidFill>
                <a:srgbClr val="800000"/>
              </a:solidFill>
              <a:ea typeface="微软简标宋" pitchFamily="2" charset="-122"/>
            </a:endParaRPr>
          </a:p>
        </p:txBody>
      </p:sp>
      <p:sp>
        <p:nvSpPr>
          <p:cNvPr id="34" name="矩形 33"/>
          <p:cNvSpPr/>
          <p:nvPr/>
        </p:nvSpPr>
        <p:spPr>
          <a:xfrm>
            <a:off x="351155" y="903605"/>
            <a:ext cx="11490325" cy="1753235"/>
          </a:xfrm>
          <a:prstGeom prst="rect">
            <a:avLst/>
          </a:prstGeom>
        </p:spPr>
        <p:txBody>
          <a:bodyPr wrap="square">
            <a:spAutoFit/>
          </a:bodyPr>
          <a:lstStyle/>
          <a:p>
            <a:pPr>
              <a:lnSpc>
                <a:spcPct val="150000"/>
              </a:lnSpc>
            </a:pPr>
            <a:r>
              <a:rPr lang="zh-CN" altLang="en-US" sz="1200" b="1" dirty="0">
                <a:solidFill>
                  <a:schemeClr val="tx1">
                    <a:lumMod val="85000"/>
                    <a:lumOff val="15000"/>
                  </a:schemeClr>
                </a:solidFill>
                <a:uFillTx/>
                <a:sym typeface="+mn-ea"/>
              </a:rPr>
              <a:t>患者姓名：</a:t>
            </a:r>
            <a:r>
              <a:rPr sz="1200" dirty="0">
                <a:solidFill>
                  <a:schemeClr val="tx1">
                    <a:lumMod val="85000"/>
                    <a:lumOff val="15000"/>
                  </a:schemeClr>
                </a:solidFill>
                <a:uFillTx/>
                <a:sym typeface="+mn-ea"/>
              </a:rPr>
              <a:t>张xx，</a:t>
            </a:r>
            <a:r>
              <a:rPr lang="zh-CN" sz="1200" dirty="0">
                <a:solidFill>
                  <a:schemeClr val="tx1">
                    <a:lumMod val="85000"/>
                    <a:lumOff val="15000"/>
                  </a:schemeClr>
                </a:solidFill>
                <a:uFillTx/>
                <a:sym typeface="+mn-ea"/>
              </a:rPr>
              <a:t>男，</a:t>
            </a:r>
            <a:r>
              <a:rPr sz="1200" dirty="0">
                <a:solidFill>
                  <a:schemeClr val="tx1">
                    <a:lumMod val="85000"/>
                    <a:lumOff val="15000"/>
                  </a:schemeClr>
                </a:solidFill>
                <a:uFillTx/>
                <a:sym typeface="+mn-ea"/>
              </a:rPr>
              <a:t>64岁，2024年1月15日诊。头痛剧烈，痛如锥刺，游走不定，痛时局部血管青筋怒张，半年，发作2次，入</a:t>
            </a:r>
            <a:r>
              <a:rPr lang="zh-CN" sz="1200" dirty="0">
                <a:solidFill>
                  <a:schemeClr val="tx1">
                    <a:lumMod val="85000"/>
                    <a:lumOff val="15000"/>
                  </a:schemeClr>
                </a:solidFill>
                <a:uFillTx/>
                <a:sym typeface="+mn-ea"/>
              </a:rPr>
              <a:t>夜</a:t>
            </a:r>
            <a:r>
              <a:rPr sz="1200" dirty="0">
                <a:solidFill>
                  <a:schemeClr val="tx1">
                    <a:lumMod val="85000"/>
                    <a:lumOff val="15000"/>
                  </a:schemeClr>
                </a:solidFill>
                <a:uFillTx/>
                <a:sym typeface="+mn-ea"/>
              </a:rPr>
              <a:t>尤甚，心烦口苦，面红易怒，血压140／85，苔薄黄，脉弦有力。</a:t>
            </a:r>
            <a:endParaRPr sz="1200" dirty="0">
              <a:solidFill>
                <a:schemeClr val="tx1">
                  <a:lumMod val="85000"/>
                  <a:lumOff val="15000"/>
                </a:schemeClr>
              </a:solidFill>
              <a:uFillTx/>
            </a:endParaRPr>
          </a:p>
          <a:p>
            <a:pPr>
              <a:lnSpc>
                <a:spcPct val="150000"/>
              </a:lnSpc>
            </a:pPr>
            <a:r>
              <a:rPr sz="1200" dirty="0">
                <a:solidFill>
                  <a:schemeClr val="tx1">
                    <a:lumMod val="85000"/>
                    <a:lumOff val="15000"/>
                  </a:schemeClr>
                </a:solidFill>
                <a:uFillTx/>
              </a:rPr>
              <a:t>Patient Name: Zhang XX, Age: 64, Date of Diagnosis: January 15, 2024</a:t>
            </a:r>
            <a:endParaRPr sz="1200" dirty="0">
              <a:solidFill>
                <a:schemeClr val="tx1">
                  <a:lumMod val="85000"/>
                  <a:lumOff val="15000"/>
                </a:schemeClr>
              </a:solidFill>
              <a:uFillTx/>
            </a:endParaRPr>
          </a:p>
          <a:p>
            <a:pPr>
              <a:lnSpc>
                <a:spcPct val="150000"/>
              </a:lnSpc>
            </a:pPr>
            <a:r>
              <a:rPr sz="1200" dirty="0">
                <a:solidFill>
                  <a:schemeClr val="tx1">
                    <a:lumMod val="85000"/>
                    <a:lumOff val="15000"/>
                  </a:schemeClr>
                </a:solidFill>
                <a:uFillTx/>
              </a:rPr>
              <a:t>Chief Complaint: Severe headache described as stabbing, with wandering pain. Local blood vessels appear congested during episodes. Occurs twice in the past six months, with exacerbation at night. Accompanied by irritability, bitter taste in the mouth, and flushed complexion. Blood pressure is 140/85 mmHg. Thin yellow tongue coating. Pulse is wiry and forceful.</a:t>
            </a:r>
            <a:endParaRPr sz="1200" dirty="0">
              <a:solidFill>
                <a:schemeClr val="tx1">
                  <a:lumMod val="85000"/>
                  <a:lumOff val="15000"/>
                </a:schemeClr>
              </a:solidFill>
              <a:uFillTx/>
            </a:endParaRPr>
          </a:p>
        </p:txBody>
      </p:sp>
      <p:sp>
        <p:nvSpPr>
          <p:cNvPr id="35" name="矩形 34"/>
          <p:cNvSpPr/>
          <p:nvPr/>
        </p:nvSpPr>
        <p:spPr>
          <a:xfrm>
            <a:off x="442595" y="3148330"/>
            <a:ext cx="10504170" cy="3049270"/>
          </a:xfrm>
          <a:prstGeom prst="rect">
            <a:avLst/>
          </a:prstGeom>
        </p:spPr>
        <p:txBody>
          <a:bodyPr wrap="square">
            <a:noAutofit/>
          </a:bodyPr>
          <a:lstStyle/>
          <a:p>
            <a:pPr>
              <a:lnSpc>
                <a:spcPct val="150000"/>
              </a:lnSpc>
            </a:pPr>
            <a:r>
              <a:rPr lang="zh-CN" altLang="en-US" sz="1200" b="1" dirty="0">
                <a:solidFill>
                  <a:schemeClr val="tx1">
                    <a:lumMod val="85000"/>
                    <a:lumOff val="15000"/>
                  </a:schemeClr>
                </a:solidFill>
                <a:uFillTx/>
                <a:sym typeface="+mn-ea"/>
              </a:rPr>
              <a:t>治疗：</a:t>
            </a:r>
            <a:r>
              <a:rPr lang="zh-CN" altLang="en-US" sz="1200" dirty="0">
                <a:solidFill>
                  <a:schemeClr val="tx1">
                    <a:lumMod val="85000"/>
                    <a:lumOff val="15000"/>
                  </a:schemeClr>
                </a:solidFill>
                <a:uFillTx/>
                <a:sym typeface="+mn-ea"/>
              </a:rPr>
              <a:t>治肝泻火。祛风止痛。</a:t>
            </a:r>
            <a:endParaRPr lang="zh-CN" altLang="en-US" sz="1200" b="1" dirty="0">
              <a:solidFill>
                <a:schemeClr val="tx1">
                  <a:lumMod val="85000"/>
                  <a:lumOff val="15000"/>
                </a:schemeClr>
              </a:solidFill>
              <a:uFillTx/>
            </a:endParaRPr>
          </a:p>
          <a:p>
            <a:pPr>
              <a:lnSpc>
                <a:spcPct val="150000"/>
              </a:lnSpc>
            </a:pPr>
            <a:r>
              <a:rPr lang="zh-CN" altLang="en-US" sz="1200" b="1" dirty="0">
                <a:solidFill>
                  <a:schemeClr val="tx1">
                    <a:lumMod val="85000"/>
                    <a:lumOff val="15000"/>
                  </a:schemeClr>
                </a:solidFill>
                <a:uFillTx/>
                <a:sym typeface="+mn-ea"/>
              </a:rPr>
              <a:t>处方：</a:t>
            </a:r>
            <a:r>
              <a:rPr lang="zh-CN" altLang="en-US" sz="1200" dirty="0">
                <a:solidFill>
                  <a:schemeClr val="tx1">
                    <a:lumMod val="85000"/>
                    <a:lumOff val="15000"/>
                  </a:schemeClr>
                </a:solidFill>
                <a:uFillTx/>
                <a:sym typeface="+mn-ea"/>
              </a:rPr>
              <a:t>天麻10克，钩藤10克，决明子10克，黄芩10克，  栀子10克，牛膝10克，杜仲10克，生地10克，          女贞子10克，全蝎4克，当归10克，牡蛎1O克，   白芍10克，地龙10克，炙甘草10克。5付，水煎服，配局放血。</a:t>
            </a:r>
            <a:endParaRPr lang="zh-CN" altLang="en-US" sz="1200" dirty="0">
              <a:solidFill>
                <a:schemeClr val="tx1">
                  <a:lumMod val="85000"/>
                  <a:lumOff val="15000"/>
                </a:schemeClr>
              </a:solidFill>
              <a:uFillTx/>
            </a:endParaRPr>
          </a:p>
          <a:p>
            <a:pPr>
              <a:lnSpc>
                <a:spcPct val="150000"/>
              </a:lnSpc>
            </a:pPr>
            <a:r>
              <a:rPr lang="zh-CN" altLang="en-US" sz="1200" dirty="0">
                <a:solidFill>
                  <a:schemeClr val="tx1">
                    <a:lumMod val="85000"/>
                    <a:lumOff val="15000"/>
                  </a:schemeClr>
                </a:solidFill>
                <a:uFillTx/>
                <a:sym typeface="+mn-ea"/>
              </a:rPr>
              <a:t>5天后痊愈，又服15付巩固疗放。</a:t>
            </a:r>
            <a:endParaRPr lang="zh-CN" altLang="en-US" sz="1200" dirty="0">
              <a:solidFill>
                <a:schemeClr val="tx1">
                  <a:lumMod val="85000"/>
                  <a:lumOff val="15000"/>
                </a:schemeClr>
              </a:solidFill>
              <a:uFillTx/>
            </a:endParaRPr>
          </a:p>
          <a:p>
            <a:pPr>
              <a:lnSpc>
                <a:spcPct val="150000"/>
              </a:lnSpc>
            </a:pPr>
            <a:r>
              <a:rPr lang="zh-CN" altLang="en-US" sz="1200" dirty="0">
                <a:solidFill>
                  <a:schemeClr val="tx1">
                    <a:lumMod val="85000"/>
                    <a:lumOff val="15000"/>
                  </a:schemeClr>
                </a:solidFill>
                <a:uFillTx/>
              </a:rPr>
              <a:t>Treatment: Soothe Liver and Clear Fire. Expel Wind and Alleviate Pain.</a:t>
            </a:r>
            <a:endParaRPr lang="zh-CN" altLang="en-US" sz="1200" dirty="0">
              <a:solidFill>
                <a:schemeClr val="tx1">
                  <a:lumMod val="85000"/>
                  <a:lumOff val="15000"/>
                </a:schemeClr>
              </a:solidFill>
              <a:uFillTx/>
            </a:endParaRPr>
          </a:p>
          <a:p>
            <a:pPr>
              <a:lnSpc>
                <a:spcPct val="150000"/>
              </a:lnSpc>
            </a:pPr>
            <a:r>
              <a:rPr lang="zh-CN" altLang="en-US" sz="1200" dirty="0">
                <a:solidFill>
                  <a:schemeClr val="tx1">
                    <a:lumMod val="85000"/>
                    <a:lumOff val="15000"/>
                  </a:schemeClr>
                </a:solidFill>
                <a:uFillTx/>
              </a:rPr>
              <a:t>Prescription:</a:t>
            </a:r>
            <a:endParaRPr lang="zh-CN" altLang="en-US" sz="1200" dirty="0">
              <a:solidFill>
                <a:schemeClr val="tx1">
                  <a:lumMod val="85000"/>
                  <a:lumOff val="15000"/>
                </a:schemeClr>
              </a:solidFill>
              <a:uFillTx/>
            </a:endParaRPr>
          </a:p>
          <a:p>
            <a:pPr>
              <a:lnSpc>
                <a:spcPct val="150000"/>
              </a:lnSpc>
            </a:pPr>
            <a:r>
              <a:rPr lang="zh-CN" altLang="en-US" sz="1200" dirty="0">
                <a:solidFill>
                  <a:schemeClr val="tx1">
                    <a:lumMod val="85000"/>
                    <a:lumOff val="15000"/>
                  </a:schemeClr>
                </a:solidFill>
                <a:uFillTx/>
              </a:rPr>
              <a:t>Tianma 10g,Gouteng 10g,Juemingzi 10g,Huangqin 10g,Zhizi 10g,Niuxi 10g,Duzhong 10g,Shengdi 10g,N</a:t>
            </a:r>
            <a:r>
              <a:rPr lang="en-US" altLang="zh-CN" sz="1200" dirty="0">
                <a:solidFill>
                  <a:schemeClr val="tx1">
                    <a:lumMod val="85000"/>
                    <a:lumOff val="15000"/>
                  </a:schemeClr>
                </a:solidFill>
                <a:uFillTx/>
              </a:rPr>
              <a:t>v</a:t>
            </a:r>
            <a:r>
              <a:rPr lang="zh-CN" altLang="en-US" sz="1200" dirty="0">
                <a:solidFill>
                  <a:schemeClr val="tx1">
                    <a:lumMod val="85000"/>
                    <a:lumOff val="15000"/>
                  </a:schemeClr>
                </a:solidFill>
                <a:uFillTx/>
              </a:rPr>
              <a:t>zhenzi 10g,Quanxie 4g,Danggui 10g,Muli 10g,Baishao 10g,Dilong 10g,Zhi Gancao 10g.</a:t>
            </a:r>
            <a:endParaRPr lang="zh-CN" altLang="en-US" sz="1200" dirty="0">
              <a:solidFill>
                <a:schemeClr val="tx1">
                  <a:lumMod val="85000"/>
                  <a:lumOff val="15000"/>
                </a:schemeClr>
              </a:solidFill>
              <a:uFillTx/>
            </a:endParaRPr>
          </a:p>
          <a:p>
            <a:pPr>
              <a:lnSpc>
                <a:spcPct val="150000"/>
              </a:lnSpc>
            </a:pPr>
            <a:r>
              <a:rPr lang="zh-CN" altLang="en-US" sz="1200" dirty="0">
                <a:solidFill>
                  <a:schemeClr val="tx1">
                    <a:lumMod val="85000"/>
                    <a:lumOff val="15000"/>
                  </a:schemeClr>
                </a:solidFill>
                <a:uFillTx/>
              </a:rPr>
              <a:t>5 doses. Decoct with water and take orally. Apply blood-letting therapy concurrently.</a:t>
            </a:r>
            <a:endParaRPr lang="zh-CN" altLang="en-US" sz="1200" dirty="0">
              <a:solidFill>
                <a:schemeClr val="tx1">
                  <a:lumMod val="85000"/>
                  <a:lumOff val="15000"/>
                </a:schemeClr>
              </a:solidFill>
              <a:uFillTx/>
            </a:endParaRPr>
          </a:p>
          <a:p>
            <a:pPr>
              <a:lnSpc>
                <a:spcPct val="150000"/>
              </a:lnSpc>
            </a:pPr>
            <a:r>
              <a:rPr lang="zh-CN" altLang="en-US" sz="1200" dirty="0">
                <a:solidFill>
                  <a:schemeClr val="tx1">
                    <a:lumMod val="85000"/>
                    <a:lumOff val="15000"/>
                  </a:schemeClr>
                </a:solidFill>
                <a:uFillTx/>
              </a:rPr>
              <a:t>Recovered after 5 days. Continued with 15 doses for consolidation therapy.</a:t>
            </a:r>
            <a:endParaRPr lang="zh-CN" altLang="en-US" sz="1200" dirty="0">
              <a:solidFill>
                <a:schemeClr val="tx1">
                  <a:lumMod val="85000"/>
                  <a:lumOff val="15000"/>
                </a:schemeClr>
              </a:solidFill>
              <a:uFillTx/>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grayscl/>
          </a:blip>
          <a:srcRect l="10634" b="29966"/>
          <a:stretch>
            <a:fillRect/>
          </a:stretch>
        </p:blipFill>
        <p:spPr>
          <a:xfrm rot="9619640" flipH="1">
            <a:off x="-659275" y="-288723"/>
            <a:ext cx="3445696" cy="3495315"/>
          </a:xfrm>
          <a:custGeom>
            <a:avLst/>
            <a:gdLst>
              <a:gd name="connsiteX0" fmla="*/ 1938173 w 5820008"/>
              <a:gd name="connsiteY0" fmla="*/ 5903817 h 5903817"/>
              <a:gd name="connsiteX1" fmla="*/ 5820008 w 5820008"/>
              <a:gd name="connsiteY1" fmla="*/ 4629444 h 5903817"/>
              <a:gd name="connsiteX2" fmla="*/ 5820008 w 5820008"/>
              <a:gd name="connsiteY2" fmla="*/ 0 h 5903817"/>
              <a:gd name="connsiteX3" fmla="*/ 0 w 5820008"/>
              <a:gd name="connsiteY3" fmla="*/ 0 h 5903817"/>
            </a:gdLst>
            <a:ahLst/>
            <a:cxnLst>
              <a:cxn ang="0">
                <a:pos x="connsiteX0" y="connsiteY0"/>
              </a:cxn>
              <a:cxn ang="0">
                <a:pos x="connsiteX1" y="connsiteY1"/>
              </a:cxn>
              <a:cxn ang="0">
                <a:pos x="connsiteX2" y="connsiteY2"/>
              </a:cxn>
              <a:cxn ang="0">
                <a:pos x="connsiteX3" y="connsiteY3"/>
              </a:cxn>
            </a:cxnLst>
            <a:rect l="l" t="t" r="r" b="b"/>
            <a:pathLst>
              <a:path w="5820008" h="5903817">
                <a:moveTo>
                  <a:pt x="1938173" y="5903817"/>
                </a:moveTo>
                <a:lnTo>
                  <a:pt x="5820008" y="4629444"/>
                </a:lnTo>
                <a:lnTo>
                  <a:pt x="5820008" y="0"/>
                </a:lnTo>
                <a:lnTo>
                  <a:pt x="0" y="0"/>
                </a:lnTo>
                <a:close/>
              </a:path>
            </a:pathLst>
          </a:custGeom>
          <a:effectLst>
            <a:softEdge rad="0"/>
          </a:effectLst>
        </p:spPr>
      </p:pic>
      <p:pic>
        <p:nvPicPr>
          <p:cNvPr id="14" name="图片 13"/>
          <p:cNvPicPr>
            <a:picLocks noChangeAspect="1"/>
          </p:cNvPicPr>
          <p:nvPr/>
        </p:nvPicPr>
        <p:blipFill>
          <a:blip r:embed="rId1" cstate="print"/>
          <a:stretch>
            <a:fillRect/>
          </a:stretch>
        </p:blipFill>
        <p:spPr>
          <a:xfrm rot="11096095" flipH="1" flipV="1">
            <a:off x="10638101" y="4841494"/>
            <a:ext cx="1936357" cy="2506450"/>
          </a:xfrm>
          <a:prstGeom prst="rect">
            <a:avLst/>
          </a:prstGeom>
        </p:spPr>
      </p:pic>
      <p:pic>
        <p:nvPicPr>
          <p:cNvPr id="15" name="图片 14"/>
          <p:cNvPicPr>
            <a:picLocks noChangeAspect="1"/>
          </p:cNvPicPr>
          <p:nvPr/>
        </p:nvPicPr>
        <p:blipFill>
          <a:blip r:embed="rId2" cstate="print"/>
          <a:stretch>
            <a:fillRect/>
          </a:stretch>
        </p:blipFill>
        <p:spPr>
          <a:xfrm rot="10800000">
            <a:off x="9860934" y="0"/>
            <a:ext cx="2331066" cy="2390503"/>
          </a:xfrm>
          <a:prstGeom prst="rect">
            <a:avLst/>
          </a:prstGeom>
        </p:spPr>
      </p:pic>
      <p:sp>
        <p:nvSpPr>
          <p:cNvPr id="16" name="Title 28"/>
          <p:cNvSpPr txBox="1"/>
          <p:nvPr/>
        </p:nvSpPr>
        <p:spPr>
          <a:xfrm>
            <a:off x="4234897" y="1458934"/>
            <a:ext cx="3722207" cy="5286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solidFill>
                  <a:srgbClr val="800000"/>
                </a:solidFill>
                <a:ea typeface="微软简标宋" pitchFamily="2" charset="-122"/>
              </a:rPr>
              <a:t>案例</a:t>
            </a:r>
            <a:r>
              <a:rPr lang="en-US" altLang="zh-CN" sz="3200" dirty="0">
                <a:solidFill>
                  <a:srgbClr val="800000"/>
                </a:solidFill>
                <a:ea typeface="微软简标宋" pitchFamily="2" charset="-122"/>
              </a:rPr>
              <a:t>3     Case III</a:t>
            </a:r>
            <a:endParaRPr lang="en-US" altLang="zh-CN" sz="3200" dirty="0">
              <a:solidFill>
                <a:srgbClr val="800000"/>
              </a:solidFill>
              <a:ea typeface="微软简标宋" pitchFamily="2" charset="-122"/>
            </a:endParaRPr>
          </a:p>
        </p:txBody>
      </p:sp>
      <p:sp>
        <p:nvSpPr>
          <p:cNvPr id="17" name="矩形 16"/>
          <p:cNvSpPr/>
          <p:nvPr/>
        </p:nvSpPr>
        <p:spPr>
          <a:xfrm>
            <a:off x="1060001" y="1987707"/>
            <a:ext cx="9278149" cy="1706880"/>
          </a:xfrm>
          <a:prstGeom prst="rect">
            <a:avLst/>
          </a:prstGeom>
        </p:spPr>
        <p:txBody>
          <a:bodyPr wrap="square">
            <a:spAutoFit/>
          </a:bodyPr>
          <a:lstStyle/>
          <a:p>
            <a:pPr>
              <a:lnSpc>
                <a:spcPct val="150000"/>
              </a:lnSpc>
            </a:pPr>
            <a:r>
              <a:rPr lang="zh-CN" altLang="en-US" sz="1400" b="1" dirty="0">
                <a:solidFill>
                  <a:schemeClr val="tx1">
                    <a:lumMod val="85000"/>
                    <a:lumOff val="15000"/>
                  </a:schemeClr>
                </a:solidFill>
                <a:uFillTx/>
                <a:sym typeface="+mn-ea"/>
              </a:rPr>
              <a:t>患者姓名：</a:t>
            </a:r>
            <a:r>
              <a:rPr sz="1400" dirty="0">
                <a:solidFill>
                  <a:schemeClr val="tx1">
                    <a:lumMod val="85000"/>
                    <a:lumOff val="15000"/>
                  </a:schemeClr>
                </a:solidFill>
                <a:uFillTx/>
                <a:sym typeface="+mn-ea"/>
              </a:rPr>
              <a:t>李xx，女，52岁，2017年6月3日，</a:t>
            </a:r>
            <a:r>
              <a:rPr lang="zh-CN" sz="1400" dirty="0">
                <a:solidFill>
                  <a:schemeClr val="tx1">
                    <a:lumMod val="85000"/>
                    <a:lumOff val="15000"/>
                  </a:schemeClr>
                </a:solidFill>
                <a:uFillTx/>
                <a:sym typeface="+mn-ea"/>
              </a:rPr>
              <a:t>头</a:t>
            </a:r>
            <a:r>
              <a:rPr sz="1400" dirty="0">
                <a:solidFill>
                  <a:schemeClr val="tx1">
                    <a:lumMod val="85000"/>
                    <a:lumOff val="15000"/>
                  </a:schemeClr>
                </a:solidFill>
                <a:uFillTx/>
                <a:sym typeface="+mn-ea"/>
              </a:rPr>
              <a:t>痛而晕，遇劳加重，神疲乏力，面色晄白，舌质淡，脉细弱。</a:t>
            </a:r>
            <a:endParaRPr sz="1400" dirty="0">
              <a:solidFill>
                <a:schemeClr val="tx1">
                  <a:lumMod val="85000"/>
                  <a:lumOff val="15000"/>
                </a:schemeClr>
              </a:solidFill>
              <a:uFillTx/>
            </a:endParaRPr>
          </a:p>
          <a:p>
            <a:pPr>
              <a:lnSpc>
                <a:spcPct val="150000"/>
              </a:lnSpc>
            </a:pPr>
            <a:r>
              <a:rPr sz="1400" dirty="0">
                <a:solidFill>
                  <a:schemeClr val="tx1">
                    <a:lumMod val="85000"/>
                    <a:lumOff val="15000"/>
                  </a:schemeClr>
                </a:solidFill>
                <a:uFillTx/>
              </a:rPr>
              <a:t>Patient Name: Li XX</a:t>
            </a:r>
            <a:r>
              <a:rPr lang="en-US" sz="1400" dirty="0">
                <a:solidFill>
                  <a:schemeClr val="tx1">
                    <a:lumMod val="85000"/>
                    <a:lumOff val="15000"/>
                  </a:schemeClr>
                </a:solidFill>
                <a:uFillTx/>
              </a:rPr>
              <a:t>   </a:t>
            </a:r>
            <a:r>
              <a:rPr sz="1400" dirty="0">
                <a:solidFill>
                  <a:schemeClr val="tx1">
                    <a:lumMod val="85000"/>
                    <a:lumOff val="15000"/>
                  </a:schemeClr>
                </a:solidFill>
                <a:uFillTx/>
              </a:rPr>
              <a:t>Gender: Female</a:t>
            </a:r>
            <a:endParaRPr sz="1400" dirty="0">
              <a:solidFill>
                <a:schemeClr val="tx1">
                  <a:lumMod val="85000"/>
                  <a:lumOff val="15000"/>
                </a:schemeClr>
              </a:solidFill>
              <a:uFillTx/>
            </a:endParaRPr>
          </a:p>
          <a:p>
            <a:pPr>
              <a:lnSpc>
                <a:spcPct val="150000"/>
              </a:lnSpc>
            </a:pPr>
            <a:r>
              <a:rPr sz="1400" dirty="0">
                <a:solidFill>
                  <a:schemeClr val="tx1">
                    <a:lumMod val="85000"/>
                    <a:lumOff val="15000"/>
                  </a:schemeClr>
                </a:solidFill>
                <a:uFillTx/>
              </a:rPr>
              <a:t>Age: 52</a:t>
            </a:r>
            <a:r>
              <a:rPr lang="en-US" sz="1400" dirty="0">
                <a:solidFill>
                  <a:schemeClr val="tx1">
                    <a:lumMod val="85000"/>
                    <a:lumOff val="15000"/>
                  </a:schemeClr>
                </a:solidFill>
                <a:uFillTx/>
              </a:rPr>
              <a:t>    </a:t>
            </a:r>
            <a:r>
              <a:rPr sz="1400" dirty="0">
                <a:solidFill>
                  <a:schemeClr val="tx1">
                    <a:lumMod val="85000"/>
                    <a:lumOff val="15000"/>
                  </a:schemeClr>
                </a:solidFill>
                <a:uFillTx/>
              </a:rPr>
              <a:t>Date of Diagnosis: June 3, 2017</a:t>
            </a:r>
            <a:endParaRPr sz="1400" dirty="0">
              <a:solidFill>
                <a:schemeClr val="tx1">
                  <a:lumMod val="85000"/>
                  <a:lumOff val="15000"/>
                </a:schemeClr>
              </a:solidFill>
              <a:uFillTx/>
            </a:endParaRPr>
          </a:p>
          <a:p>
            <a:pPr>
              <a:lnSpc>
                <a:spcPct val="150000"/>
              </a:lnSpc>
            </a:pPr>
            <a:r>
              <a:rPr sz="1400" dirty="0">
                <a:solidFill>
                  <a:schemeClr val="tx1">
                    <a:lumMod val="85000"/>
                    <a:lumOff val="15000"/>
                  </a:schemeClr>
                </a:solidFill>
                <a:uFillTx/>
              </a:rPr>
              <a:t>Chief Complaint: Headache accompanied by dizziness, exacerbated by exertion. Fatigue and weakness. Pale complexion. Pale tongue with a thin coating. Pulse is weak and thready</a:t>
            </a:r>
            <a:endParaRPr sz="1400" dirty="0">
              <a:solidFill>
                <a:schemeClr val="tx1">
                  <a:lumMod val="85000"/>
                  <a:lumOff val="15000"/>
                </a:schemeClr>
              </a:solidFill>
              <a:uFillTx/>
            </a:endParaRPr>
          </a:p>
        </p:txBody>
      </p:sp>
      <p:sp>
        <p:nvSpPr>
          <p:cNvPr id="18" name="矩形 17"/>
          <p:cNvSpPr/>
          <p:nvPr/>
        </p:nvSpPr>
        <p:spPr>
          <a:xfrm>
            <a:off x="1059815" y="3554730"/>
            <a:ext cx="10504170" cy="1957705"/>
          </a:xfrm>
          <a:prstGeom prst="rect">
            <a:avLst/>
          </a:prstGeom>
        </p:spPr>
        <p:txBody>
          <a:bodyPr wrap="square">
            <a:noAutofit/>
          </a:bodyPr>
          <a:lstStyle/>
          <a:p>
            <a:pPr>
              <a:lnSpc>
                <a:spcPct val="150000"/>
              </a:lnSpc>
            </a:pPr>
            <a:r>
              <a:rPr sz="1400" b="1" dirty="0">
                <a:solidFill>
                  <a:schemeClr val="tx1">
                    <a:lumMod val="85000"/>
                    <a:lumOff val="15000"/>
                  </a:schemeClr>
                </a:solidFill>
                <a:uFillTx/>
                <a:sym typeface="+mn-ea"/>
              </a:rPr>
              <a:t>治疗：</a:t>
            </a:r>
            <a:r>
              <a:rPr sz="1400" dirty="0">
                <a:solidFill>
                  <a:schemeClr val="tx1">
                    <a:lumMod val="85000"/>
                    <a:lumOff val="15000"/>
                  </a:schemeClr>
                </a:solidFill>
                <a:uFillTx/>
                <a:sym typeface="+mn-ea"/>
              </a:rPr>
              <a:t>养血祛风。</a:t>
            </a:r>
            <a:endParaRPr sz="1400" dirty="0">
              <a:solidFill>
                <a:schemeClr val="tx1">
                  <a:lumMod val="85000"/>
                  <a:lumOff val="15000"/>
                </a:schemeClr>
              </a:solidFill>
              <a:uFillTx/>
            </a:endParaRPr>
          </a:p>
          <a:p>
            <a:pPr>
              <a:lnSpc>
                <a:spcPct val="150000"/>
              </a:lnSpc>
            </a:pPr>
            <a:r>
              <a:rPr sz="1400" b="1" dirty="0">
                <a:solidFill>
                  <a:schemeClr val="tx1">
                    <a:lumMod val="85000"/>
                    <a:lumOff val="15000"/>
                  </a:schemeClr>
                </a:solidFill>
                <a:uFillTx/>
                <a:sym typeface="+mn-ea"/>
              </a:rPr>
              <a:t>处方：</a:t>
            </a:r>
            <a:r>
              <a:rPr sz="1400" dirty="0">
                <a:solidFill>
                  <a:schemeClr val="tx1">
                    <a:lumMod val="85000"/>
                    <a:lumOff val="15000"/>
                  </a:schemeClr>
                </a:solidFill>
                <a:uFillTx/>
                <a:sym typeface="+mn-ea"/>
              </a:rPr>
              <a:t>当归15克，白芍10克，生地10克，川芎1O，菊花10克，蔓荊子10克，黄芪15克，党参10克，        枸杞10克，杜仲10克，元胡10克，甘草10克。</a:t>
            </a:r>
            <a:endParaRPr sz="1400" dirty="0">
              <a:solidFill>
                <a:schemeClr val="tx1">
                  <a:lumMod val="85000"/>
                  <a:lumOff val="15000"/>
                </a:schemeClr>
              </a:solidFill>
              <a:uFillTx/>
            </a:endParaRPr>
          </a:p>
          <a:p>
            <a:pPr>
              <a:lnSpc>
                <a:spcPct val="150000"/>
              </a:lnSpc>
            </a:pPr>
            <a:r>
              <a:rPr sz="1400" dirty="0">
                <a:solidFill>
                  <a:schemeClr val="tx1">
                    <a:lumMod val="85000"/>
                    <a:lumOff val="15000"/>
                  </a:schemeClr>
                </a:solidFill>
                <a:uFillTx/>
                <a:sym typeface="+mn-ea"/>
              </a:rPr>
              <a:t>服二十 剂，愈，多年未复发。</a:t>
            </a:r>
            <a:endParaRPr sz="1400" dirty="0">
              <a:solidFill>
                <a:schemeClr val="tx1">
                  <a:lumMod val="85000"/>
                  <a:lumOff val="15000"/>
                </a:schemeClr>
              </a:solidFill>
              <a:uFillTx/>
            </a:endParaRPr>
          </a:p>
          <a:p>
            <a:pPr>
              <a:lnSpc>
                <a:spcPct val="150000"/>
              </a:lnSpc>
            </a:pPr>
            <a:r>
              <a:rPr sz="1400" dirty="0">
                <a:solidFill>
                  <a:schemeClr val="tx1">
                    <a:lumMod val="85000"/>
                    <a:lumOff val="15000"/>
                  </a:schemeClr>
                </a:solidFill>
                <a:uFillTx/>
              </a:rPr>
              <a:t>Treatment: Nourish Blood and Expel Wind.</a:t>
            </a:r>
            <a:endParaRPr sz="1400" dirty="0">
              <a:solidFill>
                <a:schemeClr val="tx1">
                  <a:lumMod val="85000"/>
                  <a:lumOff val="15000"/>
                </a:schemeClr>
              </a:solidFill>
              <a:uFillTx/>
            </a:endParaRPr>
          </a:p>
          <a:p>
            <a:pPr>
              <a:lnSpc>
                <a:spcPct val="150000"/>
              </a:lnSpc>
            </a:pPr>
            <a:r>
              <a:rPr sz="1400" dirty="0">
                <a:solidFill>
                  <a:schemeClr val="tx1">
                    <a:lumMod val="85000"/>
                    <a:lumOff val="15000"/>
                  </a:schemeClr>
                </a:solidFill>
                <a:uFillTx/>
              </a:rPr>
              <a:t>Prescription:</a:t>
            </a:r>
            <a:endParaRPr sz="1400" dirty="0">
              <a:solidFill>
                <a:schemeClr val="tx1">
                  <a:lumMod val="85000"/>
                  <a:lumOff val="15000"/>
                </a:schemeClr>
              </a:solidFill>
              <a:uFillTx/>
            </a:endParaRPr>
          </a:p>
          <a:p>
            <a:pPr>
              <a:lnSpc>
                <a:spcPct val="150000"/>
              </a:lnSpc>
            </a:pPr>
            <a:r>
              <a:rPr sz="1400" dirty="0">
                <a:solidFill>
                  <a:schemeClr val="tx1">
                    <a:lumMod val="85000"/>
                    <a:lumOff val="15000"/>
                  </a:schemeClr>
                </a:solidFill>
                <a:uFillTx/>
              </a:rPr>
              <a:t>Danggui 15g,Baishao 10g,Shengdi 10g,Chuanxiong 10g,Juhua 10g,Manjingzi 10g,Huangqi 15g,Dangshen 10g,Gouqizi 10g,Duzhong 10g,Yuanhu 10g,Gancao 10g.</a:t>
            </a:r>
            <a:endParaRPr sz="1400" dirty="0">
              <a:solidFill>
                <a:schemeClr val="tx1">
                  <a:lumMod val="85000"/>
                  <a:lumOff val="15000"/>
                </a:schemeClr>
              </a:solidFill>
              <a:uFillTx/>
            </a:endParaRPr>
          </a:p>
          <a:p>
            <a:pPr>
              <a:lnSpc>
                <a:spcPct val="150000"/>
              </a:lnSpc>
            </a:pPr>
            <a:r>
              <a:rPr sz="1400" dirty="0">
                <a:solidFill>
                  <a:schemeClr val="tx1">
                    <a:lumMod val="85000"/>
                    <a:lumOff val="15000"/>
                  </a:schemeClr>
                </a:solidFill>
                <a:uFillTx/>
              </a:rPr>
              <a:t>Administered for 20 doses. Patient recovered thereafter and has not experienced a relapse for many years.</a:t>
            </a:r>
            <a:endParaRPr sz="1400" dirty="0">
              <a:solidFill>
                <a:schemeClr val="tx1">
                  <a:lumMod val="85000"/>
                  <a:lumOff val="15000"/>
                </a:schemeClr>
              </a:solidFill>
              <a:uFillTx/>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990850"/>
            <a:ext cx="12192000" cy="3867150"/>
          </a:xfrm>
          <a:prstGeom prst="rect">
            <a:avLst/>
          </a:prstGeom>
        </p:spPr>
      </p:pic>
      <p:sp>
        <p:nvSpPr>
          <p:cNvPr id="13" name="文本框 12"/>
          <p:cNvSpPr txBox="1"/>
          <p:nvPr/>
        </p:nvSpPr>
        <p:spPr>
          <a:xfrm>
            <a:off x="3575050" y="2180590"/>
            <a:ext cx="5698490" cy="1076325"/>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zh-CN" altLang="en-US" dirty="0">
                <a:ea typeface="微软简标宋" pitchFamily="2" charset="-122"/>
                <a:sym typeface="+mn-ea"/>
              </a:rPr>
              <a:t>谢谢大家聆听</a:t>
            </a:r>
            <a:endParaRPr lang="zh-CN" altLang="en-US" dirty="0">
              <a:ea typeface="微软简标宋" pitchFamily="2" charset="-122"/>
            </a:endParaRPr>
          </a:p>
          <a:p>
            <a:pPr algn="ctr"/>
            <a:r>
              <a:rPr lang="zh-CN" altLang="en-US" dirty="0">
                <a:ea typeface="微软简标宋" pitchFamily="2" charset="-122"/>
              </a:rPr>
              <a:t>Thank you all for listening</a:t>
            </a:r>
            <a:endParaRPr lang="zh-CN" altLang="en-US" dirty="0">
              <a:ea typeface="微软简标宋"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7330498" y="1954134"/>
            <a:ext cx="3347255" cy="2778655"/>
            <a:chOff x="7330498" y="1954134"/>
            <a:chExt cx="3347255" cy="2778655"/>
          </a:xfrm>
        </p:grpSpPr>
        <p:sp>
          <p:nvSpPr>
            <p:cNvPr id="7" name="文本框 6"/>
            <p:cNvSpPr txBox="1"/>
            <p:nvPr>
              <p:custDataLst>
                <p:tags r:id="rId2"/>
              </p:custDataLst>
            </p:nvPr>
          </p:nvSpPr>
          <p:spPr>
            <a:xfrm>
              <a:off x="7459573" y="1954134"/>
              <a:ext cx="3218180" cy="1076325"/>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zh-CN" altLang="zh-CN" dirty="0">
                  <a:ea typeface="微软简标宋" pitchFamily="2" charset="-122"/>
                </a:rPr>
                <a:t>第一章</a:t>
              </a:r>
              <a:endParaRPr lang="zh-CN" altLang="zh-CN" dirty="0">
                <a:ea typeface="微软简标宋" pitchFamily="2" charset="-122"/>
              </a:endParaRPr>
            </a:p>
            <a:p>
              <a:pPr algn="ctr"/>
              <a:r>
                <a:rPr lang="en-US" altLang="zh-CN" dirty="0">
                  <a:ea typeface="微软简标宋" pitchFamily="2" charset="-122"/>
                </a:rPr>
                <a:t>Chapter 1</a:t>
              </a:r>
              <a:endParaRPr lang="en-US" altLang="zh-CN" dirty="0">
                <a:ea typeface="微软简标宋" pitchFamily="2" charset="-122"/>
              </a:endParaRPr>
            </a:p>
          </p:txBody>
        </p:sp>
        <p:cxnSp>
          <p:nvCxnSpPr>
            <p:cNvPr id="9" name="直接连接符 8"/>
            <p:cNvCxnSpPr/>
            <p:nvPr>
              <p:custDataLst>
                <p:tags r:id="rId3"/>
              </p:custDataLst>
            </p:nvPr>
          </p:nvCxnSpPr>
          <p:spPr>
            <a:xfrm>
              <a:off x="7330498" y="2220910"/>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4"/>
              </p:custDataLst>
            </p:nvPr>
          </p:nvSpPr>
          <p:spPr>
            <a:xfrm rot="16200000">
              <a:off x="8301266" y="3188574"/>
              <a:ext cx="1151890" cy="1093470"/>
            </a:xfrm>
            <a:prstGeom prst="rect">
              <a:avLst/>
            </a:prstGeom>
            <a:noFill/>
          </p:spPr>
          <p:txBody>
            <a:bodyPr vert="eaVert" wrap="square" rtlCol="0">
              <a:spAutoFit/>
            </a:bodyPr>
            <a:lstStyle/>
            <a:p>
              <a:pPr>
                <a:lnSpc>
                  <a:spcPct val="150000"/>
                </a:lnSpc>
              </a:pPr>
              <a:r>
                <a:rPr lang="zh-CN" altLang="en-US" sz="1400" dirty="0">
                  <a:solidFill>
                    <a:schemeClr val="tx1">
                      <a:lumMod val="50000"/>
                      <a:lumOff val="50000"/>
                    </a:schemeClr>
                  </a:solidFill>
                  <a:latin typeface="+mj-ea"/>
                  <a:ea typeface="+mj-ea"/>
                </a:rPr>
                <a:t>个人简述Personal Profile</a:t>
              </a:r>
              <a:endParaRPr lang="zh-CN" altLang="en-US" sz="1400" dirty="0">
                <a:solidFill>
                  <a:schemeClr val="tx1">
                    <a:lumMod val="50000"/>
                    <a:lumOff val="50000"/>
                  </a:schemeClr>
                </a:solidFill>
                <a:latin typeface="+mj-ea"/>
                <a:ea typeface="+mj-ea"/>
              </a:endParaRPr>
            </a:p>
          </p:txBody>
        </p:sp>
      </p:grpSp>
      <p:grpSp>
        <p:nvGrpSpPr>
          <p:cNvPr id="8" name="组合 7"/>
          <p:cNvGrpSpPr/>
          <p:nvPr>
            <p:custDataLst>
              <p:tags r:id="rId5"/>
            </p:custDataLst>
          </p:nvPr>
        </p:nvGrpSpPr>
        <p:grpSpPr>
          <a:xfrm>
            <a:off x="4257674" y="1946275"/>
            <a:ext cx="2984124" cy="2780665"/>
            <a:chOff x="4620133" y="1951606"/>
            <a:chExt cx="2264203" cy="2913896"/>
          </a:xfrm>
        </p:grpSpPr>
        <p:sp>
          <p:nvSpPr>
            <p:cNvPr id="13" name="文本框 12"/>
            <p:cNvSpPr txBox="1"/>
            <p:nvPr>
              <p:custDataLst>
                <p:tags r:id="rId6"/>
              </p:custDataLst>
            </p:nvPr>
          </p:nvSpPr>
          <p:spPr>
            <a:xfrm>
              <a:off x="5423140" y="1951606"/>
              <a:ext cx="1461196" cy="1127895"/>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zh-CN" altLang="en-US" dirty="0">
                  <a:ea typeface="微软简标宋" pitchFamily="2" charset="-122"/>
                </a:rPr>
                <a:t>第二章</a:t>
              </a:r>
              <a:r>
                <a:rPr lang="en-US" altLang="zh-CN" dirty="0">
                  <a:ea typeface="微软简标宋" pitchFamily="2" charset="-122"/>
                </a:rPr>
                <a:t>Chapter 2</a:t>
              </a:r>
              <a:endParaRPr lang="en-US" altLang="zh-CN" dirty="0">
                <a:ea typeface="微软简标宋" pitchFamily="2" charset="-122"/>
              </a:endParaRPr>
            </a:p>
          </p:txBody>
        </p:sp>
        <p:cxnSp>
          <p:nvCxnSpPr>
            <p:cNvPr id="14" name="直接连接符 13"/>
            <p:cNvCxnSpPr/>
            <p:nvPr>
              <p:custDataLst>
                <p:tags r:id="rId7"/>
              </p:custDataLst>
            </p:nvPr>
          </p:nvCxnSpPr>
          <p:spPr>
            <a:xfrm>
              <a:off x="6056294" y="2220910"/>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8"/>
              </p:custDataLst>
            </p:nvPr>
          </p:nvSpPr>
          <p:spPr>
            <a:xfrm rot="16200000">
              <a:off x="4959629" y="3120705"/>
              <a:ext cx="1405301" cy="2084293"/>
            </a:xfrm>
            <a:prstGeom prst="rect">
              <a:avLst/>
            </a:prstGeom>
            <a:noFill/>
          </p:spPr>
          <p:txBody>
            <a:bodyPr vert="eaVert" wrap="none" rtlCol="0">
              <a:noAutofit/>
            </a:bodyPr>
            <a:lstStyle/>
            <a:p>
              <a:pPr algn="l">
                <a:lnSpc>
                  <a:spcPct val="150000"/>
                </a:lnSpc>
              </a:pPr>
              <a:r>
                <a:rPr lang="zh-CN" altLang="en-US" sz="1400" dirty="0">
                  <a:solidFill>
                    <a:schemeClr val="tx1">
                      <a:lumMod val="50000"/>
                      <a:lumOff val="50000"/>
                    </a:schemeClr>
                  </a:solidFill>
                  <a:latin typeface="+mj-ea"/>
                  <a:sym typeface="+mn-ea"/>
                </a:rPr>
                <a:t>中药在血管神经性头痛方面的临床应用</a:t>
              </a:r>
              <a:endParaRPr lang="zh-CN" altLang="en-US" sz="1400" dirty="0">
                <a:solidFill>
                  <a:schemeClr val="tx1">
                    <a:lumMod val="50000"/>
                    <a:lumOff val="50000"/>
                  </a:schemeClr>
                </a:solidFill>
                <a:latin typeface="+mj-ea"/>
                <a:ea typeface="+mj-ea"/>
                <a:sym typeface="+mn-ea"/>
              </a:endParaRPr>
            </a:p>
            <a:p>
              <a:pPr algn="l">
                <a:lnSpc>
                  <a:spcPct val="150000"/>
                </a:lnSpc>
              </a:pPr>
              <a:r>
                <a:rPr lang="zh-CN" altLang="en-US" sz="1400" dirty="0">
                  <a:solidFill>
                    <a:schemeClr val="tx1">
                      <a:lumMod val="50000"/>
                      <a:lumOff val="50000"/>
                    </a:schemeClr>
                  </a:solidFill>
                  <a:latin typeface="+mj-ea"/>
                  <a:ea typeface="+mj-ea"/>
                  <a:sym typeface="+mn-ea"/>
                </a:rPr>
                <a:t>Clinical Application of Traditional </a:t>
              </a:r>
              <a:endParaRPr lang="zh-CN" altLang="en-US" sz="1400" dirty="0">
                <a:solidFill>
                  <a:schemeClr val="tx1">
                    <a:lumMod val="50000"/>
                    <a:lumOff val="50000"/>
                  </a:schemeClr>
                </a:solidFill>
                <a:latin typeface="+mj-ea"/>
                <a:ea typeface="+mj-ea"/>
                <a:sym typeface="+mn-ea"/>
              </a:endParaRPr>
            </a:p>
            <a:p>
              <a:pPr algn="l">
                <a:lnSpc>
                  <a:spcPct val="150000"/>
                </a:lnSpc>
              </a:pPr>
              <a:r>
                <a:rPr lang="zh-CN" altLang="en-US" sz="1400" dirty="0">
                  <a:solidFill>
                    <a:schemeClr val="tx1">
                      <a:lumMod val="50000"/>
                      <a:lumOff val="50000"/>
                    </a:schemeClr>
                  </a:solidFill>
                  <a:latin typeface="+mj-ea"/>
                  <a:ea typeface="+mj-ea"/>
                  <a:sym typeface="+mn-ea"/>
                </a:rPr>
                <a:t>Chinese Medicine in </a:t>
              </a:r>
              <a:endParaRPr lang="zh-CN" altLang="en-US" sz="1400" dirty="0">
                <a:solidFill>
                  <a:schemeClr val="tx1">
                    <a:lumMod val="50000"/>
                    <a:lumOff val="50000"/>
                  </a:schemeClr>
                </a:solidFill>
                <a:latin typeface="+mj-ea"/>
                <a:ea typeface="+mj-ea"/>
                <a:sym typeface="+mn-ea"/>
              </a:endParaRPr>
            </a:p>
            <a:p>
              <a:pPr algn="l">
                <a:lnSpc>
                  <a:spcPct val="150000"/>
                </a:lnSpc>
              </a:pPr>
              <a:r>
                <a:rPr lang="zh-CN" altLang="en-US" sz="1400" dirty="0">
                  <a:solidFill>
                    <a:schemeClr val="tx1">
                      <a:lumMod val="50000"/>
                      <a:lumOff val="50000"/>
                    </a:schemeClr>
                  </a:solidFill>
                  <a:latin typeface="+mj-ea"/>
                  <a:ea typeface="+mj-ea"/>
                  <a:sym typeface="+mn-ea"/>
                </a:rPr>
                <a:t>Vascular Neurological Headaches</a:t>
              </a:r>
              <a:endParaRPr lang="zh-CN" altLang="en-US" sz="1400" dirty="0">
                <a:solidFill>
                  <a:schemeClr val="tx1">
                    <a:lumMod val="50000"/>
                    <a:lumOff val="50000"/>
                  </a:schemeClr>
                </a:solidFill>
                <a:latin typeface="+mj-ea"/>
                <a:ea typeface="+mj-ea"/>
              </a:endParaRPr>
            </a:p>
          </p:txBody>
        </p:sp>
      </p:grpSp>
      <p:grpSp>
        <p:nvGrpSpPr>
          <p:cNvPr id="3" name="组合 2"/>
          <p:cNvGrpSpPr/>
          <p:nvPr/>
        </p:nvGrpSpPr>
        <p:grpSpPr>
          <a:xfrm>
            <a:off x="9611106" y="1564255"/>
            <a:ext cx="2487930" cy="2196773"/>
            <a:chOff x="9651181" y="3090947"/>
            <a:chExt cx="2487930" cy="2196773"/>
          </a:xfrm>
        </p:grpSpPr>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1181" y="3090947"/>
              <a:ext cx="1601038" cy="2196773"/>
            </a:xfrm>
            <a:prstGeom prst="rect">
              <a:avLst/>
            </a:prstGeom>
            <a:effectLst>
              <a:softEdge rad="31750"/>
            </a:effectLst>
          </p:spPr>
        </p:pic>
        <p:sp>
          <p:nvSpPr>
            <p:cNvPr id="6" name="文本框 5"/>
            <p:cNvSpPr txBox="1"/>
            <p:nvPr/>
          </p:nvSpPr>
          <p:spPr>
            <a:xfrm>
              <a:off x="10044881" y="3400827"/>
              <a:ext cx="2094230" cy="1260475"/>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r>
                <a:rPr lang="zh-CN" altLang="en-US" sz="4400" b="1" dirty="0">
                  <a:solidFill>
                    <a:schemeClr val="bg1"/>
                  </a:solidFill>
                  <a:ea typeface="微软简标宋" pitchFamily="2" charset="-122"/>
                </a:rPr>
                <a:t>目录</a:t>
              </a:r>
              <a:r>
                <a:rPr lang="en-US" altLang="zh-CN" b="1" dirty="0">
                  <a:solidFill>
                    <a:schemeClr val="tx1"/>
                  </a:solidFill>
                  <a:effectLst>
                    <a:outerShdw blurRad="38100" dist="19050" dir="2700000" algn="tl" rotWithShape="0">
                      <a:schemeClr val="dk1">
                        <a:alpha val="40000"/>
                      </a:schemeClr>
                    </a:outerShdw>
                  </a:effectLst>
                  <a:ea typeface="微软简标宋" pitchFamily="2" charset="-122"/>
                </a:rPr>
                <a:t>Content</a:t>
              </a:r>
              <a:endParaRPr lang="en-US" altLang="zh-CN" b="1" dirty="0">
                <a:solidFill>
                  <a:schemeClr val="tx1"/>
                </a:solidFill>
                <a:effectLst>
                  <a:outerShdw blurRad="38100" dist="19050" dir="2700000" algn="tl" rotWithShape="0">
                    <a:schemeClr val="dk1">
                      <a:alpha val="40000"/>
                    </a:schemeClr>
                  </a:outerShdw>
                </a:effectLst>
                <a:ea typeface="微软简标宋" pitchFamily="2" charset="-122"/>
              </a:endParaRPr>
            </a:p>
          </p:txBody>
        </p:sp>
      </p:grpSp>
      <p:pic>
        <p:nvPicPr>
          <p:cNvPr id="20" name="Picture 2" descr="C:\Users\Administrator\Desktop\54544a3364fa6.png"/>
          <p:cNvPicPr>
            <a:picLocks noChangeAspect="1" noChangeArrowheads="1"/>
          </p:cNvPicPr>
          <p:nvPr/>
        </p:nvPicPr>
        <p:blipFill rotWithShape="1">
          <a:blip r:embed="rId10" cstate="print">
            <a:grayscl/>
            <a:extLst>
              <a:ext uri="{28A0092B-C50C-407E-A947-70E740481C1C}">
                <a14:useLocalDpi xmlns:a14="http://schemas.microsoft.com/office/drawing/2010/main" val="0"/>
              </a:ext>
            </a:extLst>
          </a:blip>
          <a:srcRect l="10872" t="40990" r="17995" b="19693"/>
          <a:stretch>
            <a:fillRect/>
          </a:stretch>
        </p:blipFill>
        <p:spPr bwMode="auto">
          <a:xfrm>
            <a:off x="9423851" y="3158985"/>
            <a:ext cx="1788368" cy="225495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组合 18"/>
          <p:cNvGrpSpPr/>
          <p:nvPr>
            <p:custDataLst>
              <p:tags r:id="rId11"/>
            </p:custDataLst>
          </p:nvPr>
        </p:nvGrpSpPr>
        <p:grpSpPr>
          <a:xfrm>
            <a:off x="1927165" y="1945968"/>
            <a:ext cx="2445067" cy="2781183"/>
            <a:chOff x="1878488" y="1951606"/>
            <a:chExt cx="2445067" cy="2781183"/>
          </a:xfrm>
        </p:grpSpPr>
        <p:sp>
          <p:nvSpPr>
            <p:cNvPr id="24" name="文本框 23"/>
            <p:cNvSpPr txBox="1"/>
            <p:nvPr>
              <p:custDataLst>
                <p:tags r:id="rId12"/>
              </p:custDataLst>
            </p:nvPr>
          </p:nvSpPr>
          <p:spPr>
            <a:xfrm>
              <a:off x="2170905" y="1951606"/>
              <a:ext cx="2152650" cy="1076325"/>
            </a:xfrm>
            <a:prstGeom prst="rect">
              <a:avLst/>
            </a:prstGeom>
            <a:noFill/>
            <a:ln>
              <a:solidFill>
                <a:schemeClr val="bg2">
                  <a:lumMod val="90000"/>
                </a:schemeClr>
              </a:solid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zh-CN" altLang="en-US" dirty="0">
                  <a:ea typeface="微软简标宋" pitchFamily="2" charset="-122"/>
                </a:rPr>
                <a:t>第三章</a:t>
              </a:r>
              <a:r>
                <a:rPr lang="en-US" altLang="zh-CN" dirty="0">
                  <a:ea typeface="微软简标宋" pitchFamily="2" charset="-122"/>
                </a:rPr>
                <a:t>Chapter 3</a:t>
              </a:r>
              <a:endParaRPr lang="en-US" altLang="zh-CN" dirty="0">
                <a:ea typeface="微软简标宋" pitchFamily="2" charset="-122"/>
              </a:endParaRPr>
            </a:p>
          </p:txBody>
        </p:sp>
        <p:cxnSp>
          <p:nvCxnSpPr>
            <p:cNvPr id="25" name="直接连接符 21"/>
            <p:cNvCxnSpPr/>
            <p:nvPr>
              <p:custDataLst>
                <p:tags r:id="rId13"/>
              </p:custDataLst>
            </p:nvPr>
          </p:nvCxnSpPr>
          <p:spPr>
            <a:xfrm>
              <a:off x="3487393" y="2220910"/>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14"/>
              </p:custDataLst>
            </p:nvPr>
          </p:nvSpPr>
          <p:spPr>
            <a:xfrm rot="16200000">
              <a:off x="2309970" y="2733115"/>
              <a:ext cx="828675" cy="1691640"/>
            </a:xfrm>
            <a:prstGeom prst="rect">
              <a:avLst/>
            </a:prstGeom>
            <a:noFill/>
          </p:spPr>
          <p:txBody>
            <a:bodyPr vert="eaVert" wrap="none" rtlCol="0">
              <a:spAutoFit/>
            </a:bodyPr>
            <a:lstStyle/>
            <a:p>
              <a:pPr algn="l">
                <a:lnSpc>
                  <a:spcPct val="150000"/>
                </a:lnSpc>
              </a:pPr>
              <a:r>
                <a:rPr lang="zh-CN" altLang="en-US" sz="1400" dirty="0">
                  <a:solidFill>
                    <a:schemeClr val="tx1">
                      <a:lumMod val="50000"/>
                      <a:lumOff val="50000"/>
                    </a:schemeClr>
                  </a:solidFill>
                  <a:latin typeface="+mj-ea"/>
                  <a:ea typeface="+mj-ea"/>
                </a:rPr>
                <a:t>案例简述</a:t>
              </a:r>
              <a:endParaRPr lang="zh-CN" altLang="en-US" sz="1400" dirty="0">
                <a:solidFill>
                  <a:schemeClr val="tx1">
                    <a:lumMod val="50000"/>
                    <a:lumOff val="50000"/>
                  </a:schemeClr>
                </a:solidFill>
                <a:latin typeface="+mj-ea"/>
                <a:ea typeface="+mj-ea"/>
              </a:endParaRPr>
            </a:p>
            <a:p>
              <a:pPr algn="l">
                <a:lnSpc>
                  <a:spcPct val="150000"/>
                </a:lnSpc>
              </a:pPr>
              <a:r>
                <a:rPr lang="zh-CN" altLang="en-US" sz="1400" dirty="0">
                  <a:solidFill>
                    <a:schemeClr val="tx1">
                      <a:lumMod val="50000"/>
                      <a:lumOff val="50000"/>
                    </a:schemeClr>
                  </a:solidFill>
                  <a:latin typeface="+mj-ea"/>
                  <a:ea typeface="+mj-ea"/>
                </a:rPr>
                <a:t>Summary of Case(s)</a:t>
              </a:r>
              <a:endParaRPr lang="zh-CN" altLang="en-US" sz="1400" dirty="0">
                <a:solidFill>
                  <a:schemeClr val="tx1">
                    <a:lumMod val="50000"/>
                    <a:lumOff val="50000"/>
                  </a:schemeClr>
                </a:solidFill>
                <a:latin typeface="+mj-ea"/>
                <a:ea typeface="+mj-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p:cNvSpPr txBox="1"/>
          <p:nvPr/>
        </p:nvSpPr>
        <p:spPr>
          <a:xfrm>
            <a:off x="10025380" y="1863090"/>
            <a:ext cx="1743710" cy="1568450"/>
          </a:xfrm>
          <a:prstGeom prst="rect">
            <a:avLst/>
          </a:prstGeom>
          <a:noFill/>
          <a:ln>
            <a:solidFill>
              <a:schemeClr val="bg2">
                <a:lumMod val="90000"/>
              </a:schemeClr>
            </a:solidFill>
            <a:prstDash val="sysDot"/>
          </a:ln>
        </p:spPr>
        <p:txBody>
          <a:bodyPr wrap="square" rtlCol="0">
            <a:spAutoFit/>
          </a:bodyPr>
          <a:lstStyle>
            <a:defPPr>
              <a:defRPr lang="zh-CN"/>
            </a:defPPr>
            <a:lvl1pPr algn="ctr">
              <a:defRPr sz="3200">
                <a:latin typeface="方正清刻本悦宋简体" panose="02000000000000000000" pitchFamily="2" charset="-122"/>
                <a:ea typeface="方正清刻本悦宋简体" panose="02000000000000000000" pitchFamily="2" charset="-122"/>
              </a:defRPr>
            </a:lvl1pPr>
          </a:lstStyle>
          <a:p>
            <a:r>
              <a:rPr lang="zh-CN" altLang="en-US" dirty="0">
                <a:solidFill>
                  <a:srgbClr val="800000"/>
                </a:solidFill>
                <a:ea typeface="微软简标宋" pitchFamily="2" charset="-122"/>
              </a:rPr>
              <a:t>第一章</a:t>
            </a:r>
            <a:r>
              <a:rPr lang="en-US" altLang="zh-CN" dirty="0">
                <a:solidFill>
                  <a:srgbClr val="800000"/>
                </a:solidFill>
                <a:ea typeface="微软简标宋" pitchFamily="2" charset="-122"/>
              </a:rPr>
              <a:t>Chapter 1</a:t>
            </a:r>
            <a:endParaRPr lang="en-US" altLang="zh-CN" dirty="0">
              <a:solidFill>
                <a:srgbClr val="800000"/>
              </a:solidFill>
              <a:ea typeface="微软简标宋" pitchFamily="2" charset="-122"/>
            </a:endParaRPr>
          </a:p>
        </p:txBody>
      </p:sp>
      <p:cxnSp>
        <p:nvCxnSpPr>
          <p:cNvPr id="7" name="直接连接符 6"/>
          <p:cNvCxnSpPr/>
          <p:nvPr/>
        </p:nvCxnSpPr>
        <p:spPr>
          <a:xfrm>
            <a:off x="9827915" y="2164896"/>
            <a:ext cx="1" cy="25118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rot="16200000">
            <a:off x="9382125" y="3223260"/>
            <a:ext cx="2130425" cy="2834640"/>
          </a:xfrm>
          <a:prstGeom prst="rect">
            <a:avLst/>
          </a:prstGeom>
          <a:noFill/>
        </p:spPr>
        <p:txBody>
          <a:bodyPr vert="eaVert" wrap="none" rtlCol="0">
            <a:noAutofit/>
          </a:bodyPr>
          <a:lstStyle/>
          <a:p>
            <a:pPr algn="l">
              <a:lnSpc>
                <a:spcPct val="150000"/>
              </a:lnSpc>
            </a:pPr>
            <a:r>
              <a:rPr lang="zh-CN" altLang="en-US" dirty="0">
                <a:solidFill>
                  <a:schemeClr val="tx1">
                    <a:lumMod val="50000"/>
                    <a:lumOff val="50000"/>
                  </a:schemeClr>
                </a:solidFill>
                <a:latin typeface="+mj-ea"/>
                <a:ea typeface="+mj-ea"/>
                <a:sym typeface="+mn-ea"/>
              </a:rPr>
              <a:t>个人简述Personal Profile</a:t>
            </a:r>
            <a:endParaRPr lang="zh-CN" altLang="en-US" dirty="0">
              <a:solidFill>
                <a:schemeClr val="tx1">
                  <a:lumMod val="50000"/>
                  <a:lumOff val="50000"/>
                </a:schemeClr>
              </a:solidFill>
              <a:latin typeface="+mj-ea"/>
              <a:ea typeface="+mj-ea"/>
            </a:endParaRPr>
          </a:p>
          <a:p>
            <a:pPr>
              <a:lnSpc>
                <a:spcPct val="150000"/>
              </a:lnSpc>
            </a:pPr>
            <a:endParaRPr lang="zh-CN" altLang="en-US" dirty="0">
              <a:solidFill>
                <a:schemeClr val="tx1">
                  <a:lumMod val="50000"/>
                  <a:lumOff val="50000"/>
                </a:schemeClr>
              </a:solidFill>
              <a:latin typeface="+mj-ea"/>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75116" t="2462" r="4234" b="56307"/>
          <a:stretch>
            <a:fillRect/>
          </a:stretch>
        </p:blipFill>
        <p:spPr>
          <a:xfrm>
            <a:off x="1426258" y="0"/>
            <a:ext cx="3995224" cy="5318145"/>
          </a:xfrm>
          <a:prstGeom prst="rect">
            <a:avLst/>
          </a:prstGeom>
        </p:spPr>
      </p:pic>
      <p:sp>
        <p:nvSpPr>
          <p:cNvPr id="10" name="椭圆 9"/>
          <p:cNvSpPr/>
          <p:nvPr/>
        </p:nvSpPr>
        <p:spPr>
          <a:xfrm>
            <a:off x="2617926" y="2659072"/>
            <a:ext cx="1635155" cy="1597852"/>
          </a:xfrm>
          <a:prstGeom prst="ellipse">
            <a:avLst/>
          </a:prstGeom>
          <a:solidFill>
            <a:schemeClr val="bg1"/>
          </a:solidFill>
          <a:ln>
            <a:noFill/>
          </a:ln>
          <a:effectLst>
            <a:outerShdw blurRad="50800" dist="76200" dir="66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框 10"/>
          <p:cNvSpPr txBox="1"/>
          <p:nvPr/>
        </p:nvSpPr>
        <p:spPr>
          <a:xfrm>
            <a:off x="1950085" y="1964055"/>
            <a:ext cx="2029460" cy="335407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schemeClr val="tx1">
                    <a:lumMod val="85000"/>
                    <a:lumOff val="15000"/>
                  </a:schemeClr>
                </a:solidFill>
                <a:effectLst/>
                <a:uLnTx/>
                <a:uFillTx/>
                <a:latin typeface="华文行楷" panose="02010800040101010101" pitchFamily="2" charset="-122"/>
                <a:ea typeface="微软简标宋" pitchFamily="2" charset="-122"/>
              </a:rPr>
              <a:t>Chapter 1</a:t>
            </a:r>
            <a:endParaRPr kumimoji="0" lang="en-US" altLang="zh-CN" sz="6000" b="0" i="0" u="none" strike="noStrike" kern="1200" cap="none" spc="0" normalizeH="0" baseline="0" noProof="0" dirty="0">
              <a:ln>
                <a:noFill/>
              </a:ln>
              <a:solidFill>
                <a:schemeClr val="tx1">
                  <a:lumMod val="85000"/>
                  <a:lumOff val="15000"/>
                </a:schemeClr>
              </a:solidFill>
              <a:effectLst/>
              <a:uLnTx/>
              <a:uFillTx/>
              <a:latin typeface="华文行楷" panose="02010800040101010101" pitchFamily="2" charset="-122"/>
              <a:ea typeface="微软简标宋" pitchFamily="2"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371" y="2451803"/>
            <a:ext cx="3145193" cy="2096795"/>
          </a:xfrm>
          <a:prstGeom prst="round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457826"/>
            <a:ext cx="595312" cy="140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5765800" y="2614089"/>
            <a:ext cx="5600700" cy="3553460"/>
          </a:xfrm>
          <a:prstGeom prst="rect">
            <a:avLst/>
          </a:prstGeom>
        </p:spPr>
        <p:txBody>
          <a:bodyPr wrap="square">
            <a:spAutoFit/>
          </a:bodyPr>
          <a:lstStyle/>
          <a:p>
            <a:pPr>
              <a:lnSpc>
                <a:spcPct val="150000"/>
              </a:lnSpc>
            </a:pPr>
            <a:r>
              <a:rPr lang="zh-CN" altLang="zh-CN" sz="1600" dirty="0">
                <a:solidFill>
                  <a:schemeClr val="tx1">
                    <a:lumMod val="50000"/>
                    <a:lumOff val="50000"/>
                  </a:schemeClr>
                </a:solidFill>
                <a:sym typeface="+mn-ea"/>
              </a:rPr>
              <a:t>中医师，药剂师</a:t>
            </a:r>
            <a:r>
              <a:rPr lang="zh-CN" altLang="en-US" sz="1600" dirty="0">
                <a:solidFill>
                  <a:schemeClr val="tx1">
                    <a:lumMod val="50000"/>
                    <a:lumOff val="50000"/>
                  </a:schemeClr>
                </a:solidFill>
                <a:sym typeface="+mn-ea"/>
              </a:rPr>
              <a:t>。</a:t>
            </a:r>
            <a:endParaRPr lang="en-US" altLang="zh-CN" sz="1600" dirty="0">
              <a:solidFill>
                <a:schemeClr val="tx1">
                  <a:lumMod val="50000"/>
                  <a:lumOff val="50000"/>
                </a:schemeClr>
              </a:solidFill>
            </a:endParaRPr>
          </a:p>
          <a:p>
            <a:pPr>
              <a:lnSpc>
                <a:spcPct val="150000"/>
              </a:lnSpc>
            </a:pPr>
            <a:r>
              <a:rPr lang="zh-CN" altLang="zh-CN" sz="1600" dirty="0">
                <a:solidFill>
                  <a:schemeClr val="tx1">
                    <a:lumMod val="50000"/>
                    <a:lumOff val="50000"/>
                  </a:schemeClr>
                </a:solidFill>
                <a:sym typeface="+mn-ea"/>
              </a:rPr>
              <a:t>毕业于山西中医药大学，曾在山西医科大学第一附属医院、广西中医药大学二附院、广西壮医医院、北京中医药大学等各地进修学习。</a:t>
            </a:r>
            <a:endParaRPr lang="en-US" altLang="zh-CN" sz="1600" dirty="0">
              <a:solidFill>
                <a:schemeClr val="tx1">
                  <a:lumMod val="50000"/>
                  <a:lumOff val="50000"/>
                </a:schemeClr>
              </a:solidFill>
            </a:endParaRPr>
          </a:p>
          <a:p>
            <a:pPr>
              <a:lnSpc>
                <a:spcPct val="150000"/>
              </a:lnSpc>
            </a:pPr>
            <a:r>
              <a:rPr lang="zh-CN" altLang="zh-CN" sz="1600" dirty="0">
                <a:solidFill>
                  <a:schemeClr val="tx1">
                    <a:lumMod val="50000"/>
                    <a:lumOff val="50000"/>
                  </a:schemeClr>
                </a:solidFill>
                <a:sym typeface="+mn-ea"/>
              </a:rPr>
              <a:t>从事临床</a:t>
            </a:r>
            <a:r>
              <a:rPr lang="en-US" altLang="zh-CN" sz="1600" dirty="0">
                <a:solidFill>
                  <a:schemeClr val="tx1">
                    <a:lumMod val="50000"/>
                    <a:lumOff val="50000"/>
                  </a:schemeClr>
                </a:solidFill>
                <a:sym typeface="+mn-ea"/>
              </a:rPr>
              <a:t>20</a:t>
            </a:r>
            <a:r>
              <a:rPr lang="zh-CN" altLang="zh-CN" sz="1600" dirty="0">
                <a:solidFill>
                  <a:schemeClr val="tx1">
                    <a:lumMod val="50000"/>
                    <a:lumOff val="50000"/>
                  </a:schemeClr>
                </a:solidFill>
                <a:sym typeface="+mn-ea"/>
              </a:rPr>
              <a:t>余年，专注于肺病研究及内科杂症</a:t>
            </a:r>
            <a:endParaRPr lang="zh-CN" sz="1600" dirty="0">
              <a:solidFill>
                <a:schemeClr val="tx1">
                  <a:lumMod val="50000"/>
                  <a:lumOff val="50000"/>
                </a:schemeClr>
              </a:solidFill>
            </a:endParaRPr>
          </a:p>
          <a:p>
            <a:pPr>
              <a:lnSpc>
                <a:spcPct val="150000"/>
              </a:lnSpc>
            </a:pPr>
            <a:r>
              <a:rPr lang="zh-CN" sz="1000" dirty="0">
                <a:solidFill>
                  <a:schemeClr val="tx1">
                    <a:lumMod val="50000"/>
                    <a:lumOff val="50000"/>
                  </a:schemeClr>
                </a:solidFill>
              </a:rPr>
              <a:t>Xu Hongzhen: Traditional Chinese Medicine Practitioner and Pharmacist.</a:t>
            </a:r>
            <a:endParaRPr lang="zh-CN" sz="1000" dirty="0">
              <a:solidFill>
                <a:schemeClr val="tx1">
                  <a:lumMod val="50000"/>
                  <a:lumOff val="50000"/>
                </a:schemeClr>
              </a:solidFill>
            </a:endParaRPr>
          </a:p>
          <a:p>
            <a:pPr>
              <a:lnSpc>
                <a:spcPct val="150000"/>
              </a:lnSpc>
            </a:pPr>
            <a:r>
              <a:rPr lang="zh-CN" sz="1000" dirty="0">
                <a:solidFill>
                  <a:schemeClr val="tx1">
                    <a:lumMod val="50000"/>
                    <a:lumOff val="50000"/>
                  </a:schemeClr>
                </a:solidFill>
              </a:rPr>
              <a:t>Alumnus of Shanxi University of Traditional Chinese Medicine, with comprehensive continuing education at esteemed medical institutions such as Shanxi Medical University First Affiliated Hospital, Second Affiliated Hospital of Guangxi University of Chinese Medicine, Guangxi Zhuang Medicine Hospital, and Beijing University of Chinese Medicine.</a:t>
            </a:r>
            <a:endParaRPr lang="zh-CN" sz="1000" dirty="0">
              <a:solidFill>
                <a:schemeClr val="tx1">
                  <a:lumMod val="50000"/>
                  <a:lumOff val="50000"/>
                </a:schemeClr>
              </a:solidFill>
            </a:endParaRPr>
          </a:p>
          <a:p>
            <a:pPr>
              <a:lnSpc>
                <a:spcPct val="150000"/>
              </a:lnSpc>
            </a:pPr>
            <a:r>
              <a:rPr lang="zh-CN" sz="1000" dirty="0">
                <a:solidFill>
                  <a:schemeClr val="tx1">
                    <a:lumMod val="50000"/>
                    <a:lumOff val="50000"/>
                  </a:schemeClr>
                </a:solidFill>
              </a:rPr>
              <a:t>Accumulating over two decades of clinical practice, specializing in pulmonary disease research and the treatment of diverse internal medicine conditions.</a:t>
            </a:r>
            <a:endParaRPr lang="zh-CN" sz="1000" dirty="0">
              <a:solidFill>
                <a:schemeClr val="tx1">
                  <a:lumMod val="50000"/>
                  <a:lumOff val="50000"/>
                </a:schemeClr>
              </a:solidFill>
            </a:endParaRPr>
          </a:p>
        </p:txBody>
      </p:sp>
      <p:sp>
        <p:nvSpPr>
          <p:cNvPr id="21" name="文本框 4"/>
          <p:cNvSpPr txBox="1"/>
          <p:nvPr/>
        </p:nvSpPr>
        <p:spPr>
          <a:xfrm>
            <a:off x="6713855" y="1555750"/>
            <a:ext cx="4001770" cy="1076325"/>
          </a:xfrm>
          <a:prstGeom prst="rect">
            <a:avLst/>
          </a:prstGeom>
          <a:noFill/>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r>
              <a:rPr lang="zh-CN" altLang="en-US" dirty="0">
                <a:solidFill>
                  <a:srgbClr val="800000"/>
                </a:solidFill>
                <a:ea typeface="微软简标宋" pitchFamily="2" charset="-122"/>
                <a:sym typeface="+mn-ea"/>
              </a:rPr>
              <a:t>徐宏珍</a:t>
            </a:r>
            <a:endParaRPr lang="zh-CN" altLang="en-US" dirty="0">
              <a:solidFill>
                <a:srgbClr val="800000"/>
              </a:solidFill>
              <a:ea typeface="微软简标宋" pitchFamily="2" charset="-122"/>
              <a:sym typeface="+mn-ea"/>
            </a:endParaRPr>
          </a:p>
          <a:p>
            <a:r>
              <a:rPr lang="en-US" altLang="zh-CN" dirty="0">
                <a:solidFill>
                  <a:srgbClr val="800000"/>
                </a:solidFill>
                <a:ea typeface="微软简标宋" pitchFamily="2" charset="-122"/>
              </a:rPr>
              <a:t>Xu Hongzhen</a:t>
            </a:r>
            <a:endParaRPr lang="en-US" altLang="zh-CN" dirty="0">
              <a:solidFill>
                <a:srgbClr val="800000"/>
              </a:solidFill>
              <a:ea typeface="微软简标宋" pitchFamily="2"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12" y="1848035"/>
            <a:ext cx="4570214" cy="3429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p:cNvSpPr txBox="1"/>
          <p:nvPr/>
        </p:nvSpPr>
        <p:spPr>
          <a:xfrm>
            <a:off x="10025380" y="1863090"/>
            <a:ext cx="1925955" cy="1568450"/>
          </a:xfrm>
          <a:prstGeom prst="rect">
            <a:avLst/>
          </a:prstGeom>
          <a:noFill/>
          <a:ln>
            <a:solidFill>
              <a:schemeClr val="bg2">
                <a:lumMod val="90000"/>
              </a:schemeClr>
            </a:solidFill>
            <a:prstDash val="sysDot"/>
          </a:ln>
        </p:spPr>
        <p:txBody>
          <a:bodyPr wrap="square" rtlCol="0">
            <a:spAutoFit/>
          </a:bodyPr>
          <a:lstStyle>
            <a:defPPr>
              <a:defRPr lang="zh-CN"/>
            </a:defPPr>
            <a:lvl1pPr algn="ctr">
              <a:defRPr sz="3200">
                <a:latin typeface="方正清刻本悦宋简体" panose="02000000000000000000" pitchFamily="2" charset="-122"/>
                <a:ea typeface="方正清刻本悦宋简体" panose="02000000000000000000" pitchFamily="2" charset="-122"/>
              </a:defRPr>
            </a:lvl1pPr>
          </a:lstStyle>
          <a:p>
            <a:r>
              <a:rPr lang="zh-CN" altLang="en-US" dirty="0">
                <a:solidFill>
                  <a:srgbClr val="800000"/>
                </a:solidFill>
                <a:ea typeface="微软简标宋" pitchFamily="2" charset="-122"/>
              </a:rPr>
              <a:t>第二章</a:t>
            </a:r>
            <a:r>
              <a:rPr lang="en-US" altLang="zh-CN" dirty="0">
                <a:solidFill>
                  <a:srgbClr val="800000"/>
                </a:solidFill>
                <a:ea typeface="微软简标宋" pitchFamily="2" charset="-122"/>
              </a:rPr>
              <a:t>Chapter 2</a:t>
            </a:r>
            <a:endParaRPr lang="en-US" altLang="zh-CN" dirty="0">
              <a:solidFill>
                <a:srgbClr val="800000"/>
              </a:solidFill>
              <a:ea typeface="微软简标宋" pitchFamily="2" charset="-122"/>
            </a:endParaRPr>
          </a:p>
        </p:txBody>
      </p:sp>
      <p:cxnSp>
        <p:nvCxnSpPr>
          <p:cNvPr id="7" name="直接连接符 6"/>
          <p:cNvCxnSpPr/>
          <p:nvPr/>
        </p:nvCxnSpPr>
        <p:spPr>
          <a:xfrm>
            <a:off x="9827915" y="2164896"/>
            <a:ext cx="1" cy="25118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rot="16200000">
            <a:off x="9712981" y="2811086"/>
            <a:ext cx="1336675" cy="2250440"/>
          </a:xfrm>
          <a:prstGeom prst="rect">
            <a:avLst/>
          </a:prstGeom>
          <a:noFill/>
        </p:spPr>
        <p:txBody>
          <a:bodyPr vert="eaVert" wrap="none" rtlCol="0">
            <a:spAutoFit/>
          </a:bodyPr>
          <a:lstStyle/>
          <a:p>
            <a:pPr algn="l">
              <a:lnSpc>
                <a:spcPct val="150000"/>
              </a:lnSpc>
            </a:pPr>
            <a:r>
              <a:rPr lang="zh-CN" altLang="en-US" sz="1000" dirty="0">
                <a:solidFill>
                  <a:schemeClr val="tx1">
                    <a:lumMod val="50000"/>
                    <a:lumOff val="50000"/>
                  </a:schemeClr>
                </a:solidFill>
                <a:latin typeface="+mj-ea"/>
                <a:sym typeface="+mn-ea"/>
              </a:rPr>
              <a:t>中药在血管神经性头痛方面的临床应用</a:t>
            </a:r>
            <a:endParaRPr lang="zh-CN" altLang="en-US" sz="1000" dirty="0">
              <a:solidFill>
                <a:schemeClr val="tx1">
                  <a:lumMod val="50000"/>
                  <a:lumOff val="50000"/>
                </a:schemeClr>
              </a:solidFill>
              <a:latin typeface="+mj-ea"/>
              <a:sym typeface="+mn-ea"/>
            </a:endParaRPr>
          </a:p>
          <a:p>
            <a:pPr algn="l">
              <a:lnSpc>
                <a:spcPct val="150000"/>
              </a:lnSpc>
            </a:pPr>
            <a:r>
              <a:rPr lang="zh-CN" altLang="zh-CN" sz="1000" b="1" kern="100" dirty="0">
                <a:latin typeface="Calibri" panose="020F0502020204030204" pitchFamily="34" charset="0"/>
                <a:cs typeface="Times New Roman" panose="02020603050405020304" pitchFamily="18" charset="0"/>
                <a:sym typeface="+mn-ea"/>
              </a:rPr>
              <a:t>Clinical Application of </a:t>
            </a:r>
            <a:endParaRPr lang="zh-CN" altLang="zh-CN" sz="1000" b="1" kern="100" dirty="0">
              <a:latin typeface="Calibri" panose="020F0502020204030204" pitchFamily="34" charset="0"/>
              <a:cs typeface="Times New Roman" panose="02020603050405020304" pitchFamily="18" charset="0"/>
              <a:sym typeface="+mn-ea"/>
            </a:endParaRPr>
          </a:p>
          <a:p>
            <a:pPr algn="l">
              <a:lnSpc>
                <a:spcPct val="150000"/>
              </a:lnSpc>
            </a:pPr>
            <a:r>
              <a:rPr lang="zh-CN" altLang="zh-CN" sz="1000" b="1" kern="100" dirty="0">
                <a:latin typeface="Calibri" panose="020F0502020204030204" pitchFamily="34" charset="0"/>
                <a:cs typeface="Times New Roman" panose="02020603050405020304" pitchFamily="18" charset="0"/>
                <a:sym typeface="+mn-ea"/>
              </a:rPr>
              <a:t>Traditional Chinese Medicine </a:t>
            </a:r>
            <a:endParaRPr lang="zh-CN" altLang="zh-CN" sz="1000" b="1" kern="100" dirty="0">
              <a:latin typeface="Calibri" panose="020F0502020204030204" pitchFamily="34" charset="0"/>
              <a:cs typeface="Times New Roman" panose="02020603050405020304" pitchFamily="18" charset="0"/>
              <a:sym typeface="+mn-ea"/>
            </a:endParaRPr>
          </a:p>
          <a:p>
            <a:pPr algn="l">
              <a:lnSpc>
                <a:spcPct val="150000"/>
              </a:lnSpc>
            </a:pPr>
            <a:r>
              <a:rPr lang="zh-CN" altLang="zh-CN" sz="1000" b="1" kern="100" dirty="0">
                <a:latin typeface="Calibri" panose="020F0502020204030204" pitchFamily="34" charset="0"/>
                <a:cs typeface="Times New Roman" panose="02020603050405020304" pitchFamily="18" charset="0"/>
                <a:sym typeface="+mn-ea"/>
              </a:rPr>
              <a:t>in Vascular Neurological Headaches</a:t>
            </a:r>
            <a:endParaRPr lang="zh-CN" altLang="zh-CN" sz="1000" b="1" kern="100" dirty="0">
              <a:latin typeface="Calibri" panose="020F0502020204030204" pitchFamily="34" charset="0"/>
              <a:cs typeface="Times New Roman" panose="02020603050405020304" pitchFamily="18" charset="0"/>
            </a:endParaRPr>
          </a:p>
          <a:p>
            <a:pPr algn="l">
              <a:lnSpc>
                <a:spcPct val="150000"/>
              </a:lnSpc>
            </a:pPr>
            <a:endParaRPr lang="zh-CN" altLang="en-US" sz="1000" dirty="0">
              <a:solidFill>
                <a:schemeClr val="tx1">
                  <a:lumMod val="50000"/>
                  <a:lumOff val="50000"/>
                </a:schemeClr>
              </a:solidFill>
              <a:latin typeface="+mj-ea"/>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75116" t="2462" r="4234" b="56307"/>
          <a:stretch>
            <a:fillRect/>
          </a:stretch>
        </p:blipFill>
        <p:spPr>
          <a:xfrm>
            <a:off x="1426258" y="0"/>
            <a:ext cx="3995224" cy="5318145"/>
          </a:xfrm>
          <a:prstGeom prst="rect">
            <a:avLst/>
          </a:prstGeom>
        </p:spPr>
      </p:pic>
      <p:sp>
        <p:nvSpPr>
          <p:cNvPr id="10" name="椭圆 9"/>
          <p:cNvSpPr/>
          <p:nvPr/>
        </p:nvSpPr>
        <p:spPr>
          <a:xfrm>
            <a:off x="2617926" y="2659072"/>
            <a:ext cx="1635155" cy="1597852"/>
          </a:xfrm>
          <a:prstGeom prst="ellipse">
            <a:avLst/>
          </a:prstGeom>
          <a:solidFill>
            <a:schemeClr val="bg1"/>
          </a:solidFill>
          <a:ln>
            <a:noFill/>
          </a:ln>
          <a:effectLst>
            <a:outerShdw blurRad="50800" dist="76200" dir="66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框 10"/>
          <p:cNvSpPr txBox="1"/>
          <p:nvPr/>
        </p:nvSpPr>
        <p:spPr>
          <a:xfrm>
            <a:off x="1854835" y="2164715"/>
            <a:ext cx="2398395" cy="3906520"/>
          </a:xfrm>
          <a:prstGeom prst="rect">
            <a:avLst/>
          </a:prstGeom>
          <a:noFill/>
        </p:spPr>
        <p:txBody>
          <a:bodyPr vert="eaVert" wrap="square" rtlCol="0">
            <a:spAutoFit/>
          </a:bodyPr>
          <a:lstStyle/>
          <a:p>
            <a:pPr lvl="0" algn="ctr"/>
            <a:r>
              <a:rPr kumimoji="0" lang="en-US" altLang="zh-CN" sz="7200" b="0" i="0" u="none" strike="noStrike" kern="1200" cap="none" spc="0" normalizeH="0" baseline="0" noProof="0" dirty="0">
                <a:ln>
                  <a:noFill/>
                </a:ln>
                <a:solidFill>
                  <a:schemeClr val="tx1">
                    <a:lumMod val="85000"/>
                    <a:lumOff val="15000"/>
                  </a:schemeClr>
                </a:solidFill>
                <a:effectLst/>
                <a:uLnTx/>
                <a:uFillTx/>
                <a:latin typeface="华文行楷" panose="02010800040101010101" pitchFamily="2" charset="-122"/>
                <a:ea typeface="微软简标宋" pitchFamily="2" charset="-122"/>
              </a:rPr>
              <a:t>Chapter 2</a:t>
            </a:r>
            <a:endParaRPr kumimoji="0" lang="en-US" altLang="zh-CN" sz="7200" b="0" i="0" u="none" strike="noStrike" kern="1200" cap="none" spc="0" normalizeH="0" baseline="0" noProof="0" dirty="0">
              <a:ln>
                <a:noFill/>
              </a:ln>
              <a:solidFill>
                <a:schemeClr val="tx1">
                  <a:lumMod val="85000"/>
                  <a:lumOff val="15000"/>
                </a:schemeClr>
              </a:solidFill>
              <a:effectLst/>
              <a:uLnTx/>
              <a:uFillTx/>
              <a:latin typeface="华文行楷" panose="02010800040101010101" pitchFamily="2" charset="-122"/>
              <a:ea typeface="微软简标宋" pitchFamily="2"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331" y="1768383"/>
            <a:ext cx="1791478" cy="3331029"/>
          </a:xfrm>
          <a:prstGeom prst="round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Playfair Display" charset="0"/>
              <a:ea typeface="Playfair Display" charset="0"/>
              <a:cs typeface="Playfair Display" charset="0"/>
            </a:endParaRPr>
          </a:p>
        </p:txBody>
      </p:sp>
      <p:sp>
        <p:nvSpPr>
          <p:cNvPr id="32" name="Title 13"/>
          <p:cNvSpPr txBox="1"/>
          <p:nvPr/>
        </p:nvSpPr>
        <p:spPr>
          <a:xfrm>
            <a:off x="6892290" y="1235710"/>
            <a:ext cx="4841240" cy="2649855"/>
          </a:xfrm>
          <a:prstGeom prst="rect">
            <a:avLst/>
          </a:prstGeom>
        </p:spPr>
        <p:txBody>
          <a:bodyPr vert="horz" lIns="91440" tIns="45720" rIns="91440" bIns="45720" rtlCol="0" anchor="ctr">
            <a:normAutofit fontScale="70000"/>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zh-CN" altLang="en-US" sz="2400" dirty="0">
                <a:latin typeface="微软雅黑" panose="020B0503020204020204" pitchFamily="34" charset="-122"/>
                <a:ea typeface="微软雅黑" panose="020B0503020204020204" pitchFamily="34" charset="-122"/>
                <a:sym typeface="+mn-ea"/>
              </a:rPr>
              <a:t>血管神经性头痛是一种以头部血管舒缩功能障碍及大脑皮层失调为主要特点的综合症</a:t>
            </a:r>
            <a:endParaRPr lang="zh-CN" altLang="en-US"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Vascular Neurological Headache is characterized by a complex syndrome primarily associated with dysfunction in the vasomotor regulation of cranial blood vessels and cortical dysregulation in the brain</a:t>
            </a:r>
            <a:endParaRPr lang="zh-CN" altLang="en-US" sz="2400" dirty="0">
              <a:latin typeface="微软雅黑" panose="020B0503020204020204" pitchFamily="34" charset="-122"/>
              <a:ea typeface="微软雅黑" panose="020B0503020204020204" pitchFamily="34" charset="-122"/>
            </a:endParaRPr>
          </a:p>
        </p:txBody>
      </p:sp>
      <p:pic>
        <p:nvPicPr>
          <p:cNvPr id="3" name="图片 2" descr="u=739773810,1463647390&amp;fm=253&amp;fmt=auto&amp;app=138&amp;f=JPEG.webp"/>
          <p:cNvPicPr>
            <a:picLocks noChangeAspect="1"/>
          </p:cNvPicPr>
          <p:nvPr/>
        </p:nvPicPr>
        <p:blipFill>
          <a:blip r:embed="rId1"/>
          <a:stretch>
            <a:fillRect/>
          </a:stretch>
        </p:blipFill>
        <p:spPr>
          <a:xfrm>
            <a:off x="161925" y="1235710"/>
            <a:ext cx="6290945" cy="4368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Playfair Display" charset="0"/>
              <a:ea typeface="Playfair Display" charset="0"/>
              <a:cs typeface="Playfair Display" charset="0"/>
            </a:endParaRPr>
          </a:p>
        </p:txBody>
      </p:sp>
      <p:sp>
        <p:nvSpPr>
          <p:cNvPr id="42" name="Title 13"/>
          <p:cNvSpPr txBox="1"/>
          <p:nvPr/>
        </p:nvSpPr>
        <p:spPr>
          <a:xfrm>
            <a:off x="5307965" y="1803400"/>
            <a:ext cx="4709160" cy="3380105"/>
          </a:xfrm>
          <a:prstGeom prst="rect">
            <a:avLst/>
          </a:prstGeom>
        </p:spPr>
        <p:txBody>
          <a:bodyPr vert="horz" lIns="91440" tIns="45720" rIns="91440" bIns="45720" rtlCol="0" anchor="ctr">
            <a:normAutofit fontScale="60000"/>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zh-CN" altLang="en-US" sz="2400" dirty="0">
                <a:latin typeface="微软雅黑" panose="020B0503020204020204" pitchFamily="34" charset="-122"/>
                <a:ea typeface="微软雅黑" panose="020B0503020204020204" pitchFamily="34" charset="-122"/>
                <a:sym typeface="+mn-ea"/>
              </a:rPr>
              <a:t>头为诸阳之会，脑为清灵之府，五脏六腑精气，皆上注于此，故外感、内外诸种因素瘀阻脑络与清窍，清阳不达，浊阴翳蔽，因而痛作。</a:t>
            </a:r>
            <a:endParaRPr lang="zh-CN" altLang="en-US"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The head is the confluence of all yang energies, while the brain is the residence of clarity and spirituality. The essence and vitality of the five viscera and six bowels ascend to this place, hence, when external pathogens or various factors obstruct the cerebral vessels and the clarity apertures internally and externally, preventing the ascent of clear yang and obscuring the turbid yin, pain ensues.</a:t>
            </a:r>
            <a:endParaRPr lang="zh-CN" altLang="en-US" sz="2400" dirty="0">
              <a:latin typeface="微软雅黑" panose="020B0503020204020204" pitchFamily="34" charset="-122"/>
              <a:ea typeface="微软雅黑" panose="020B0503020204020204" pitchFamily="34" charset="-122"/>
            </a:endParaRPr>
          </a:p>
        </p:txBody>
      </p:sp>
      <p:pic>
        <p:nvPicPr>
          <p:cNvPr id="7" name="4744e73366bf2358858d45f486c72d17.png" descr="4744e73366bf2358858d45f486c72d17.png"/>
          <p:cNvPicPr>
            <a:picLocks noChangeAspect="1"/>
          </p:cNvPicPr>
          <p:nvPr/>
        </p:nvPicPr>
        <p:blipFill>
          <a:blip r:embed="rId1"/>
          <a:srcRect/>
          <a:stretch>
            <a:fillRect/>
          </a:stretch>
        </p:blipFill>
        <p:spPr>
          <a:xfrm>
            <a:off x="0" y="939800"/>
            <a:ext cx="4116070" cy="591883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张仲景"/>
          <p:cNvPicPr>
            <a:picLocks noChangeAspect="1"/>
          </p:cNvPicPr>
          <p:nvPr/>
        </p:nvPicPr>
        <p:blipFill>
          <a:blip r:embed="rId1"/>
          <a:stretch>
            <a:fillRect/>
          </a:stretch>
        </p:blipFill>
        <p:spPr>
          <a:xfrm>
            <a:off x="0" y="0"/>
            <a:ext cx="5475605" cy="6858635"/>
          </a:xfrm>
          <a:prstGeom prst="rect">
            <a:avLst/>
          </a:prstGeom>
        </p:spPr>
      </p:pic>
      <p:sp>
        <p:nvSpPr>
          <p:cNvPr id="42" name="Title 13"/>
          <p:cNvSpPr txBox="1"/>
          <p:nvPr/>
        </p:nvSpPr>
        <p:spPr>
          <a:xfrm>
            <a:off x="6226810" y="1803400"/>
            <a:ext cx="4709160" cy="3380105"/>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zh-CN" altLang="en-US" sz="2400" dirty="0">
                <a:latin typeface="微软雅黑" panose="020B0503020204020204" pitchFamily="34" charset="-122"/>
                <a:ea typeface="微软雅黑" panose="020B0503020204020204" pitchFamily="34" charset="-122"/>
                <a:sym typeface="+mn-ea"/>
              </a:rPr>
              <a:t>《素问. 五脏生成篇》还提出“是以头痛巅疾，下虚上实”</a:t>
            </a:r>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In the chapter 'Formation of the Five Zang Organs' of the Yellow Emperor's Inner Classic, it is also stated, 'Hence, headaches are characterized by excess above and deficiency below.</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478915" y="2827020"/>
            <a:ext cx="9264015" cy="887095"/>
          </a:xfrm>
          <a:prstGeom prst="rect">
            <a:avLst/>
          </a:prstGeom>
        </p:spPr>
        <p:txBody>
          <a:bodyPr vert="horz" wrap="square">
            <a:noAutofit/>
          </a:bodyPr>
          <a:lstStyle/>
          <a:p>
            <a:pPr>
              <a:lnSpc>
                <a:spcPct val="150000"/>
              </a:lnSpc>
            </a:pPr>
            <a:r>
              <a:rPr lang="zh-CN" altLang="zh-CN" dirty="0">
                <a:solidFill>
                  <a:srgbClr val="800000"/>
                </a:solidFill>
                <a:ea typeface="微软简标宋" pitchFamily="2" charset="-122"/>
                <a:sym typeface="+mn-ea"/>
              </a:rPr>
              <a:t>治疗以祛风止痛，活血行瘀为主</a:t>
            </a:r>
            <a:endParaRPr lang="zh-CN" altLang="zh-CN" dirty="0">
              <a:solidFill>
                <a:srgbClr val="800000"/>
              </a:solidFill>
              <a:ea typeface="微软简标宋" pitchFamily="2" charset="-122"/>
              <a:sym typeface="+mn-ea"/>
            </a:endParaRPr>
          </a:p>
          <a:p>
            <a:pPr>
              <a:lnSpc>
                <a:spcPct val="150000"/>
              </a:lnSpc>
            </a:pPr>
            <a:r>
              <a:rPr lang="zh-CN" altLang="zh-CN" dirty="0">
                <a:solidFill>
                  <a:srgbClr val="800000"/>
                </a:solidFill>
                <a:ea typeface="微软简标宋" pitchFamily="2" charset="-122"/>
              </a:rPr>
              <a:t>The treatment primarily focuses on dispelling wind, alleviating pain, promoting blood circulation, and removing blood stasis </a:t>
            </a:r>
            <a:endParaRPr lang="en-US" altLang="zh-CN" dirty="0">
              <a:solidFill>
                <a:srgbClr val="800000"/>
              </a:solidFill>
              <a:ea typeface="微软简标宋" pitchFamily="2" charset="-122"/>
            </a:endParaRPr>
          </a:p>
        </p:txBody>
      </p:sp>
      <p:pic>
        <p:nvPicPr>
          <p:cNvPr id="4" name="图片 3" descr="f68b2c40657d48a1b89f80dce78f1fe9"/>
          <p:cNvPicPr>
            <a:picLocks noChangeAspect="1"/>
          </p:cNvPicPr>
          <p:nvPr/>
        </p:nvPicPr>
        <p:blipFill>
          <a:blip r:embed="rId1"/>
          <a:stretch>
            <a:fillRect/>
          </a:stretch>
        </p:blipFill>
        <p:spPr>
          <a:xfrm>
            <a:off x="4260850" y="101600"/>
            <a:ext cx="3383915" cy="2527935"/>
          </a:xfrm>
          <a:prstGeom prst="rect">
            <a:avLst/>
          </a:prstGeom>
        </p:spPr>
      </p:pic>
      <p:pic>
        <p:nvPicPr>
          <p:cNvPr id="6" name="图片 5" descr="baizhi-30133593_1"/>
          <p:cNvPicPr>
            <a:picLocks noChangeAspect="1"/>
          </p:cNvPicPr>
          <p:nvPr/>
        </p:nvPicPr>
        <p:blipFill>
          <a:blip r:embed="rId2"/>
          <a:stretch>
            <a:fillRect/>
          </a:stretch>
        </p:blipFill>
        <p:spPr>
          <a:xfrm>
            <a:off x="899795" y="101600"/>
            <a:ext cx="2884805" cy="2527300"/>
          </a:xfrm>
          <a:prstGeom prst="rect">
            <a:avLst/>
          </a:prstGeom>
        </p:spPr>
      </p:pic>
      <p:pic>
        <p:nvPicPr>
          <p:cNvPr id="8" name="图片 7" descr="v2-1e8e13dfdcbaa7c9f61880fdd9a10fce_r"/>
          <p:cNvPicPr>
            <a:picLocks noChangeAspect="1"/>
          </p:cNvPicPr>
          <p:nvPr/>
        </p:nvPicPr>
        <p:blipFill>
          <a:blip r:embed="rId3"/>
          <a:stretch>
            <a:fillRect/>
          </a:stretch>
        </p:blipFill>
        <p:spPr>
          <a:xfrm>
            <a:off x="8121015" y="102870"/>
            <a:ext cx="3364865" cy="2526665"/>
          </a:xfrm>
          <a:prstGeom prst="rect">
            <a:avLst/>
          </a:prstGeom>
        </p:spPr>
      </p:pic>
      <p:pic>
        <p:nvPicPr>
          <p:cNvPr id="10" name="图片 9" descr="u=2256691909,1095085645&amp;fm=199&amp;app=68&amp;f=JPEG"/>
          <p:cNvPicPr>
            <a:picLocks noChangeAspect="1"/>
          </p:cNvPicPr>
          <p:nvPr/>
        </p:nvPicPr>
        <p:blipFill>
          <a:blip r:embed="rId4"/>
          <a:stretch>
            <a:fillRect/>
          </a:stretch>
        </p:blipFill>
        <p:spPr>
          <a:xfrm>
            <a:off x="2723515" y="4178300"/>
            <a:ext cx="2804160" cy="2265045"/>
          </a:xfrm>
          <a:prstGeom prst="rect">
            <a:avLst/>
          </a:prstGeom>
        </p:spPr>
      </p:pic>
      <p:pic>
        <p:nvPicPr>
          <p:cNvPr id="12" name="图片 11" descr="u=88853151,1725174337&amp;fm=170&amp;s=3622D605881227C458E1C92F03007043&amp;w=635&amp;h=650&amp;img"/>
          <p:cNvPicPr>
            <a:picLocks noChangeAspect="1"/>
          </p:cNvPicPr>
          <p:nvPr/>
        </p:nvPicPr>
        <p:blipFill>
          <a:blip r:embed="rId5"/>
          <a:stretch>
            <a:fillRect/>
          </a:stretch>
        </p:blipFill>
        <p:spPr>
          <a:xfrm>
            <a:off x="6387465" y="4178300"/>
            <a:ext cx="2846070" cy="24822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5000">
        <p15:prstTrans prst="pageCurlDouble"/>
      </p:transition>
    </mc:Choice>
    <mc:Fallback>
      <p:transition spd="slow" advClick="0" advTm="5000">
        <p:fade/>
      </p:transition>
    </mc:Fallback>
  </mc:AlternateContent>
</p:sld>
</file>

<file path=ppt/tags/tag1.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10.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11.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12.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13.xml><?xml version="1.0" encoding="utf-8"?>
<p:tagLst xmlns:p="http://schemas.openxmlformats.org/presentationml/2006/main">
  <p:tag name="ISPRING_PRESENTATION_TITLE" val="PowerPoint 演示文稿"/>
  <p:tag name="commondata" val="eyJoZGlkIjoiMzE1MDgyZDBjNTRkOTJlODhjOWIyY2M5Y2I4N2IzNjgifQ=="/>
</p:tagLst>
</file>

<file path=ppt/tags/tag2.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3.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4.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5.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6.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7.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8.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ags/tag9.xml><?xml version="1.0" encoding="utf-8"?>
<p:tagLst xmlns:p="http://schemas.openxmlformats.org/presentationml/2006/main">
  <p:tag name="KSO_WM_DIAGRAM_VIRTUALLY_FRAME" val="{&quot;height&quot;:327.8225196850393,&quot;left&quot;:237.78354330708663,&quot;top&quot;:153.22582677165354,&quot;width&quot;:402.893622047244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5505</Words>
  <Application>WPS 演示</Application>
  <PresentationFormat>宽屏</PresentationFormat>
  <Paragraphs>131</Paragraphs>
  <Slides>14</Slides>
  <Notes>15</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14</vt:i4>
      </vt:variant>
    </vt:vector>
  </HeadingPairs>
  <TitlesOfParts>
    <vt:vector size="34" baseType="lpstr">
      <vt:lpstr>Arial</vt:lpstr>
      <vt:lpstr>宋体</vt:lpstr>
      <vt:lpstr>Wingdings</vt:lpstr>
      <vt:lpstr>Roboto Black</vt:lpstr>
      <vt:lpstr>Wide Latin</vt:lpstr>
      <vt:lpstr>Roboto Medium</vt:lpstr>
      <vt:lpstr>Segoe Print</vt:lpstr>
      <vt:lpstr>Source Sans Pro</vt:lpstr>
      <vt:lpstr>Calibri</vt:lpstr>
      <vt:lpstr>Times New Roman</vt:lpstr>
      <vt:lpstr>方正清刻本悦宋简体</vt:lpstr>
      <vt:lpstr>微软简标宋</vt:lpstr>
      <vt:lpstr>等线</vt:lpstr>
      <vt:lpstr>华文行楷</vt:lpstr>
      <vt:lpstr>Playfair Display</vt:lpstr>
      <vt:lpstr>Source Sans Pro Light</vt:lpstr>
      <vt:lpstr>微软雅黑</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语图像影</Company>
  <LinksUpToDate>false</LinksUpToDate>
  <SharedDoc>false</SharedDoc>
  <HyperlinksChanged>false</HyperlinksChanged>
  <AppVersion>14.0000</AppVersion>
  <Manager>联系QQ352124530</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卢浮宫</dc:creator>
  <cp:lastModifiedBy>平盛一小刘树斌</cp:lastModifiedBy>
  <cp:revision>190</cp:revision>
  <dcterms:created xsi:type="dcterms:W3CDTF">2016-05-09T13:01:00Z</dcterms:created>
  <dcterms:modified xsi:type="dcterms:W3CDTF">2024-05-11T05:49:55Z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F88E119A910341E0AA02457E570E1666_12</vt:lpwstr>
  </property>
  <property fmtid="{D5CDD505-2E9C-101B-9397-08002B2CF9AE}" pid="3" name="KSOProductBuildVer">
    <vt:lpwstr>2052-12.1.0.16729</vt:lpwstr>
  </property>
</Properties>
</file>