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5" r:id="rId3"/>
    <p:sldId id="264" r:id="rId4"/>
    <p:sldId id="258" r:id="rId5"/>
    <p:sldId id="260" r:id="rId6"/>
    <p:sldId id="267" r:id="rId7"/>
    <p:sldId id="266" r:id="rId8"/>
    <p:sldId id="259" r:id="rId9"/>
    <p:sldId id="261" r:id="rId10"/>
    <p:sldId id="262" r:id="rId11"/>
    <p:sldId id="263" r:id="rId12"/>
    <p:sldId id="270" r:id="rId13"/>
    <p:sldId id="273" r:id="rId14"/>
    <p:sldId id="274" r:id="rId15"/>
    <p:sldId id="269" r:id="rId16"/>
    <p:sldId id="271" r:id="rId17"/>
    <p:sldId id="272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368BF-00B8-43A0-978B-D2A0299835B2}" type="datetimeFigureOut">
              <a:rPr lang="fr-FR" smtClean="0"/>
              <a:t>08/05/2024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AA909-3DDB-4EF9-AF43-5053C9D667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46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AA909-3DDB-4EF9-AF43-5053C9D6674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66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F47830-D351-687E-AA82-79B620B7F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A98E68C-65AA-2F0B-964F-787DDE634C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0F80B0-1452-7844-069A-4F4964C67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C246-075B-4DFC-876F-6A8B01400ADC}" type="datetimeFigureOut">
              <a:rPr lang="fr-FR" smtClean="0"/>
              <a:t>08/05/2024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56CFD6-A08B-AE73-2520-4C06E12C4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DE1DB9-F574-9211-9AF0-C0055EC27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CCA4-F90F-43A9-8185-AB636F6899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1284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B87F83-9C97-B387-D4BA-C3F439089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EA9190C-A00A-B951-9A27-422522A975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BA7431-C29A-4E5F-AF67-9B82C34C4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C246-075B-4DFC-876F-6A8B01400ADC}" type="datetimeFigureOut">
              <a:rPr lang="fr-FR" smtClean="0"/>
              <a:t>08/05/2024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61F904-5A01-A8CC-8499-E8BCB1061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67A7C6-83E0-5BAF-DB70-5066C4724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CCA4-F90F-43A9-8185-AB636F6899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22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60878B2-9E9B-F537-5B49-B54FBCC8E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1B65AE4-C299-6ACB-2370-D36B8736D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029ABC-148D-193C-8186-D8C615A80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C246-075B-4DFC-876F-6A8B01400ADC}" type="datetimeFigureOut">
              <a:rPr lang="fr-FR" smtClean="0"/>
              <a:t>08/05/2024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F2EDC1-E522-22BB-D8CA-2DFC2BFCA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5F7EB8-C081-00E2-9049-C3C7DD3C9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CCA4-F90F-43A9-8185-AB636F6899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510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537DA7-5E95-C9D8-4E24-11AD48D1A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4B8F53-77A4-38FE-6B0F-63362E6BF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68AC36-0EA9-6C35-C777-35A425992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C246-075B-4DFC-876F-6A8B01400ADC}" type="datetimeFigureOut">
              <a:rPr lang="fr-FR" smtClean="0"/>
              <a:t>08/05/2024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FFCA66-3E6A-54E2-5E76-32D2DE6A3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37EE5C-8803-5BF6-D868-FFC28E24F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CCA4-F90F-43A9-8185-AB636F6899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117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5DD8E2-1D9D-594A-4DC2-FEAA80608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C1A6FD-C15A-9A99-8CEB-7A6E7F1DB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8F2D09-91A9-9D2A-DCB4-74C877308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C246-075B-4DFC-876F-6A8B01400ADC}" type="datetimeFigureOut">
              <a:rPr lang="fr-FR" smtClean="0"/>
              <a:t>08/05/2024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3D3A42-0F11-8295-0F9F-E6F6CE1BD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8961AA-CF85-CBDE-54AF-E8DF3EA5C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CCA4-F90F-43A9-8185-AB636F6899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87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3CCFD4-82A4-4FA8-4C6A-16ECF8DF3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1E2AEF-7565-4748-EC0B-3998E06170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84F33F0-960C-044B-D028-C078744A6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7BCBF2A-B835-7F70-1CDE-B475BB030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C246-075B-4DFC-876F-6A8B01400ADC}" type="datetimeFigureOut">
              <a:rPr lang="fr-FR" smtClean="0"/>
              <a:t>08/05/2024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879B2FD-ED62-A0F7-E51E-D0F91D3B0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DE43B78-AF6D-EC2B-A76F-A4392BC34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CCA4-F90F-43A9-8185-AB636F6899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731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C89E68-A178-17E4-FEF5-7E95A6D34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471FEA-4D89-4438-B93F-24A9A394D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411521D-9832-DC39-D8ED-3B5550935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A406D08-53E9-1912-BE64-C929C1E53B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7AE5454-7731-96AF-4C74-C21136069F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69E2598-6B23-24DC-333C-C6CBC29C5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C246-075B-4DFC-876F-6A8B01400ADC}" type="datetimeFigureOut">
              <a:rPr lang="fr-FR" smtClean="0"/>
              <a:t>08/05/2024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B656485-0E45-4841-F5B7-95A20E23C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6DF5841-B67E-A924-7F1D-F4E13C00A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CCA4-F90F-43A9-8185-AB636F6899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446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2EBCC0-7A18-366D-963E-EEA208402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686D78A-5510-AF68-0B98-EF8211EC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C246-075B-4DFC-876F-6A8B01400ADC}" type="datetimeFigureOut">
              <a:rPr lang="fr-FR" smtClean="0"/>
              <a:t>08/05/2024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37CD34B-B959-285B-7A68-4847F4BF5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CD57844-3933-1B35-0959-A48EE7FA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CCA4-F90F-43A9-8185-AB636F6899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315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033AAE1-0346-741C-004A-20A85FBB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C246-075B-4DFC-876F-6A8B01400ADC}" type="datetimeFigureOut">
              <a:rPr lang="fr-FR" smtClean="0"/>
              <a:t>08/05/2024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2859FFA-4A1F-401A-BBC2-3A09188F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6671E07-17D2-3DEF-B0D3-A7AEE83DF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CCA4-F90F-43A9-8185-AB636F6899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890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B2F962-F53A-48A6-20E3-A9EFE7547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33C6A4-B4CF-2B5A-870C-114400F37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D9EF56D-F543-3A2E-CE65-4F4A4522E4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44EEA6F-B9A0-92E1-CF7F-24CD93F23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C246-075B-4DFC-876F-6A8B01400ADC}" type="datetimeFigureOut">
              <a:rPr lang="fr-FR" smtClean="0"/>
              <a:t>08/05/2024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CD079F-6DB7-F5F0-C555-CAF73C928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62AA3D-80B8-956B-B895-CB5FB582F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CCA4-F90F-43A9-8185-AB636F6899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22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6BDEB5-77D2-E124-6FCF-B9A05A911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4BEFF6C-A8B6-82A1-72BD-0B1F9B7E77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68F316B-5785-6031-09C5-165F5AD2F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D5EE337-CEE5-0CEB-A0C2-6E2255DE2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C246-075B-4DFC-876F-6A8B01400ADC}" type="datetimeFigureOut">
              <a:rPr lang="fr-FR" smtClean="0"/>
              <a:t>08/05/2024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F989AF-FFA4-47A3-C6A9-1F1470848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649A8D-FF97-DDF7-C9AB-C2D29DDCF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CCA4-F90F-43A9-8185-AB636F6899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405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101619B-C471-AD95-BE4E-EB4A23746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8D7CDE-9473-1413-0973-75E64A5D1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DB0F32-82C5-3300-B834-F8989BC7A7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05C246-075B-4DFC-876F-6A8B01400ADC}" type="datetimeFigureOut">
              <a:rPr lang="fr-FR" smtClean="0"/>
              <a:t>08/05/2024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6E738A-43E2-DD13-A682-8D56879464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9FAE98-8055-4326-60C9-E6C9E01942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36CCA4-F90F-43A9-8185-AB636F6899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193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7F6603-DD18-BC9B-C2FC-3E9FD59E1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8361" y="914400"/>
            <a:ext cx="9144000" cy="2025445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chemeClr val="bg2">
                    <a:lumMod val="50000"/>
                  </a:schemeClr>
                </a:solidFill>
              </a:rPr>
              <a:t>Comment obtenir</a:t>
            </a:r>
            <a:br>
              <a:rPr lang="fr-FR" sz="36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fr-FR" sz="3600" b="1" dirty="0">
                <a:solidFill>
                  <a:schemeClr val="bg2">
                    <a:lumMod val="50000"/>
                  </a:schemeClr>
                </a:solidFill>
              </a:rPr>
              <a:t>l’Autorisation de Mise sur le Marché (AMM)</a:t>
            </a:r>
            <a:br>
              <a:rPr lang="fr-FR" sz="36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fr-FR" sz="3600" b="1" dirty="0">
                <a:solidFill>
                  <a:schemeClr val="bg2">
                    <a:lumMod val="50000"/>
                  </a:schemeClr>
                </a:solidFill>
              </a:rPr>
              <a:t>d’un Médicament dans l’Union Européenne ?</a:t>
            </a:r>
            <a:br>
              <a:rPr lang="fr-FR" b="1" dirty="0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083F85-7AE3-FD50-839B-BAEFCD947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69575"/>
            <a:ext cx="9144000" cy="4109884"/>
          </a:xfrm>
        </p:spPr>
        <p:txBody>
          <a:bodyPr>
            <a:normAutofit/>
          </a:bodyPr>
          <a:lstStyle/>
          <a:p>
            <a:r>
              <a:rPr lang="fr-FR" sz="1800" dirty="0">
                <a:solidFill>
                  <a:schemeClr val="bg2">
                    <a:lumMod val="50000"/>
                  </a:schemeClr>
                </a:solidFill>
              </a:rPr>
              <a:t>Par </a:t>
            </a:r>
          </a:p>
          <a:p>
            <a:r>
              <a:rPr lang="fr-FR" sz="1800" b="1" dirty="0">
                <a:solidFill>
                  <a:schemeClr val="bg2">
                    <a:lumMod val="50000"/>
                  </a:schemeClr>
                </a:solidFill>
              </a:rPr>
              <a:t>Yves TILLET</a:t>
            </a:r>
          </a:p>
          <a:p>
            <a:r>
              <a:rPr lang="fr-FR" sz="1800" dirty="0">
                <a:solidFill>
                  <a:schemeClr val="bg2">
                    <a:lumMod val="50000"/>
                  </a:schemeClr>
                </a:solidFill>
              </a:rPr>
              <a:t>PharmD, AIHP, MSc, MBA, FTOPRA, Team PRRC</a:t>
            </a:r>
          </a:p>
          <a:p>
            <a:endParaRPr lang="fr-FR" dirty="0"/>
          </a:p>
        </p:txBody>
      </p:sp>
      <p:pic>
        <p:nvPicPr>
          <p:cNvPr id="1027" name="Picture 2">
            <a:extLst>
              <a:ext uri="{FF2B5EF4-FFF2-40B4-BE49-F238E27FC236}">
                <a16:creationId xmlns:a16="http://schemas.microsoft.com/office/drawing/2014/main" id="{4C9223A5-D4A6-EBB4-5340-14415A2C6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128" y="4081130"/>
            <a:ext cx="4892512" cy="253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364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7F6603-DD18-BC9B-C2FC-3E9FD59E1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8193" y="1041400"/>
            <a:ext cx="9144000" cy="1524819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Délai </a:t>
            </a:r>
            <a:r>
              <a:rPr lang="fr-FR" sz="3600" b="1" dirty="0">
                <a:solidFill>
                  <a:schemeClr val="accent2">
                    <a:lumMod val="50000"/>
                  </a:schemeClr>
                </a:solidFill>
              </a:rPr>
              <a:t>de l’AMM Centralisée </a:t>
            </a:r>
            <a:r>
              <a:rPr lang="fr-FR" sz="3600" b="1" dirty="0"/>
              <a:t>(plus complexe)</a:t>
            </a:r>
            <a:br>
              <a:rPr lang="fr-FR" b="1" dirty="0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083F85-7AE3-FD50-839B-BAEFCD947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1691"/>
            <a:ext cx="9144000" cy="3677264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FR" sz="1800" kern="100" dirty="0">
              <a:solidFill>
                <a:srgbClr val="111111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DE0EB51-37AC-71CE-FB15-267B7F94D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529" y="0"/>
            <a:ext cx="2245884" cy="116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D891194-F8BD-7F77-3607-BACFBE6E1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485" y="1809744"/>
            <a:ext cx="8091948" cy="469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10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7F6603-DD18-BC9B-C2FC-3E9FD59E1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8193" y="1041400"/>
            <a:ext cx="9144000" cy="2387600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Durée</a:t>
            </a:r>
            <a:r>
              <a:rPr lang="fr-FR" sz="3600" b="1" dirty="0">
                <a:solidFill>
                  <a:schemeClr val="accent2">
                    <a:lumMod val="50000"/>
                  </a:schemeClr>
                </a:solidFill>
              </a:rPr>
              <a:t> de validité d’une AMM octroyée</a:t>
            </a:r>
            <a:br>
              <a:rPr lang="fr-FR" b="1" dirty="0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083F85-7AE3-FD50-839B-BAEFCD947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767" y="3165987"/>
            <a:ext cx="10972801" cy="3342968"/>
          </a:xfrm>
        </p:spPr>
        <p:txBody>
          <a:bodyPr>
            <a:normAutofit/>
          </a:bodyPr>
          <a:lstStyle/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800" b="1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l’AMM est initialement délivrée pour une durée de 5 ans.</a:t>
            </a:r>
          </a:p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800" b="1" dirty="0">
                <a:solidFill>
                  <a:srgbClr val="111111"/>
                </a:solidFill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Puis renouvelée sans limitation de durée </a:t>
            </a:r>
          </a:p>
          <a:p>
            <a:pPr lvl="1" algn="l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fr-FR" sz="2800" b="1" dirty="0">
                <a:solidFill>
                  <a:srgbClr val="111111"/>
                </a:solidFill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					… sauf problème de vigilance</a:t>
            </a:r>
          </a:p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800" b="1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En l’absence de commercialisation 3 ans après la date d’octroi de l’AMM, celle-ci devient caduque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FR" sz="1800" kern="100" dirty="0">
              <a:solidFill>
                <a:srgbClr val="111111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DE0EB51-37AC-71CE-FB15-267B7F94D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529" y="0"/>
            <a:ext cx="2245884" cy="116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367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7F6603-DD18-BC9B-C2FC-3E9FD59E1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8193" y="1041400"/>
            <a:ext cx="9144000" cy="1868948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660066"/>
                </a:solidFill>
              </a:rPr>
              <a:t>Dossier d’AMM</a:t>
            </a:r>
            <a:br>
              <a:rPr lang="fr-FR" b="1" dirty="0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083F85-7AE3-FD50-839B-BAEFCD947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290" y="2205530"/>
            <a:ext cx="11130116" cy="4303426"/>
          </a:xfrm>
        </p:spPr>
        <p:txBody>
          <a:bodyPr>
            <a:norm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fr-FR" sz="1800" kern="0" dirty="0">
                <a:solidFill>
                  <a:srgbClr val="211B1D"/>
                </a:solidFill>
                <a:effectLst/>
                <a:highlight>
                  <a:srgbClr val="FFFFFF"/>
                </a:highlight>
                <a:latin typeface="milliardlight"/>
                <a:ea typeface="Times New Roman" panose="02020603050405020304" pitchFamily="18" charset="0"/>
                <a:cs typeface="Times New Roman" panose="02020603050405020304" pitchFamily="18" charset="0"/>
              </a:rPr>
              <a:t>Le </a:t>
            </a:r>
            <a:r>
              <a:rPr lang="fr-FR" sz="1800" b="1" kern="0" dirty="0">
                <a:solidFill>
                  <a:srgbClr val="211B1D"/>
                </a:solidFill>
                <a:effectLst/>
                <a:highlight>
                  <a:srgbClr val="FFFFFF"/>
                </a:highlight>
                <a:latin typeface="milliardbold"/>
                <a:ea typeface="Times New Roman" panose="02020603050405020304" pitchFamily="18" charset="0"/>
                <a:cs typeface="Times New Roman" panose="02020603050405020304" pitchFamily="18" charset="0"/>
              </a:rPr>
              <a:t>dossier d’AMM</a:t>
            </a:r>
            <a:r>
              <a:rPr lang="fr-FR" sz="1800" b="1" kern="0" dirty="0">
                <a:solidFill>
                  <a:srgbClr val="211B1D"/>
                </a:solidFill>
                <a:effectLst/>
                <a:highlight>
                  <a:srgbClr val="FFFFFF"/>
                </a:highlight>
                <a:latin typeface="milliardligh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1800" kern="0" dirty="0">
                <a:solidFill>
                  <a:srgbClr val="211B1D"/>
                </a:solidFill>
                <a:effectLst/>
                <a:highlight>
                  <a:srgbClr val="FFFFFF"/>
                </a:highlight>
                <a:latin typeface="milliardlight"/>
                <a:ea typeface="Times New Roman" panose="02020603050405020304" pitchFamily="18" charset="0"/>
                <a:cs typeface="Times New Roman" panose="02020603050405020304" pitchFamily="18" charset="0"/>
              </a:rPr>
              <a:t>comporte, outre </a:t>
            </a:r>
            <a:r>
              <a:rPr lang="fr-FR" sz="1800" kern="0" dirty="0">
                <a:solidFill>
                  <a:srgbClr val="211B1D"/>
                </a:solidFill>
                <a:highlight>
                  <a:srgbClr val="FFFFFF"/>
                </a:highlight>
                <a:latin typeface="milliardlight"/>
                <a:ea typeface="Times New Roman" panose="02020603050405020304" pitchFamily="18" charset="0"/>
                <a:cs typeface="Times New Roman" panose="02020603050405020304" pitchFamily="18" charset="0"/>
              </a:rPr>
              <a:t>la partie administrative et réglementaire, trois </a:t>
            </a:r>
            <a:r>
              <a:rPr lang="fr-FR" sz="1800" kern="0" dirty="0">
                <a:solidFill>
                  <a:srgbClr val="211B1D"/>
                </a:solidFill>
                <a:effectLst/>
                <a:highlight>
                  <a:srgbClr val="FFFFFF"/>
                </a:highlight>
                <a:latin typeface="milliardlight"/>
                <a:ea typeface="Times New Roman" panose="02020603050405020304" pitchFamily="18" charset="0"/>
                <a:cs typeface="Times New Roman" panose="02020603050405020304" pitchFamily="18" charset="0"/>
              </a:rPr>
              <a:t>parties dont la structure est harmonisée au niveau international pour faciliter la compilation des données et leur évaluation par les autorités 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800" b="1" kern="0" dirty="0">
                <a:solidFill>
                  <a:srgbClr val="660066"/>
                </a:solidFill>
                <a:highlight>
                  <a:srgbClr val="FFFFFF"/>
                </a:highlight>
                <a:latin typeface="milliardlight"/>
                <a:ea typeface="Aptos" panose="020B0004020202020204" pitchFamily="34" charset="0"/>
                <a:cs typeface="Times New Roman" panose="02020603050405020304" pitchFamily="18" charset="0"/>
              </a:rPr>
              <a:t>Partie 1</a:t>
            </a:r>
            <a:endParaRPr lang="fr-FR" sz="4800" b="1" kern="100" dirty="0">
              <a:solidFill>
                <a:srgbClr val="660066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solidFill>
                  <a:srgbClr val="211B1D"/>
                </a:solidFill>
                <a:effectLst/>
                <a:highlight>
                  <a:srgbClr val="FFFFFF"/>
                </a:highlight>
                <a:latin typeface="milliardlight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sz="1800" b="1" kern="0" dirty="0">
                <a:solidFill>
                  <a:srgbClr val="660066"/>
                </a:solidFill>
                <a:effectLst/>
                <a:highlight>
                  <a:srgbClr val="FFFFFF"/>
                </a:highlight>
                <a:latin typeface="milliardlight"/>
                <a:ea typeface="Times New Roman" panose="02020603050405020304" pitchFamily="18" charset="0"/>
                <a:cs typeface="Times New Roman" panose="02020603050405020304" pitchFamily="18" charset="0"/>
              </a:rPr>
              <a:t>partie </a:t>
            </a:r>
            <a:r>
              <a:rPr lang="fr-FR" sz="1800" b="1" kern="0" dirty="0">
                <a:solidFill>
                  <a:srgbClr val="660066"/>
                </a:solidFill>
                <a:effectLst/>
                <a:highlight>
                  <a:srgbClr val="FFFFFF"/>
                </a:highlight>
                <a:latin typeface="milliardbold"/>
                <a:ea typeface="Times New Roman" panose="02020603050405020304" pitchFamily="18" charset="0"/>
                <a:cs typeface="Times New Roman" panose="02020603050405020304" pitchFamily="18" charset="0"/>
              </a:rPr>
              <a:t>Qualité</a:t>
            </a:r>
            <a:r>
              <a:rPr lang="fr-FR" sz="1800" b="1" kern="0" dirty="0">
                <a:solidFill>
                  <a:srgbClr val="660066"/>
                </a:solidFill>
                <a:effectLst/>
                <a:highlight>
                  <a:srgbClr val="FFFFFF"/>
                </a:highlight>
                <a:latin typeface="milliardligh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1800" kern="0" dirty="0">
                <a:solidFill>
                  <a:srgbClr val="211B1D"/>
                </a:solidFill>
                <a:effectLst/>
                <a:highlight>
                  <a:srgbClr val="FFFFFF"/>
                </a:highlight>
                <a:latin typeface="milliardlight"/>
                <a:ea typeface="Times New Roman" panose="02020603050405020304" pitchFamily="18" charset="0"/>
                <a:cs typeface="Times New Roman" panose="02020603050405020304" pitchFamily="18" charset="0"/>
              </a:rPr>
              <a:t>renseigne tous les aspects liés à la fabrication industrielle du médicament : principalement la production des matières premières (substance active notamment), du produit fini, dont sa </a:t>
            </a:r>
            <a:r>
              <a:rPr lang="fr-FR" sz="1800" kern="0" dirty="0">
                <a:solidFill>
                  <a:srgbClr val="211B1D"/>
                </a:solidFill>
                <a:highlight>
                  <a:srgbClr val="FFFFFF"/>
                </a:highlight>
                <a:latin typeface="milliardlight"/>
                <a:ea typeface="Times New Roman" panose="02020603050405020304" pitchFamily="18" charset="0"/>
                <a:cs typeface="Times New Roman" panose="02020603050405020304" pitchFamily="18" charset="0"/>
              </a:rPr>
              <a:t>stabilité, ainsi que</a:t>
            </a:r>
            <a:r>
              <a:rPr lang="fr-FR" sz="1800" kern="0" dirty="0">
                <a:solidFill>
                  <a:srgbClr val="211B1D"/>
                </a:solidFill>
                <a:effectLst/>
                <a:highlight>
                  <a:srgbClr val="FFFFFF"/>
                </a:highlight>
                <a:latin typeface="milliardlight"/>
                <a:ea typeface="Times New Roman" panose="02020603050405020304" pitchFamily="18" charset="0"/>
                <a:cs typeface="Times New Roman" panose="02020603050405020304" pitchFamily="18" charset="0"/>
              </a:rPr>
              <a:t> les procédures de contrôle mises en place pour garantir 1) une parfaite reproductibilité du procédé de fabrication lot/lot et, 2) des spécifications de libération acceptables pour chaque lot de produit fini.</a:t>
            </a:r>
            <a:endParaRPr lang="fr-FR" sz="1800" kern="100" dirty="0">
              <a:solidFill>
                <a:srgbClr val="211B1D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FR" sz="1800" kern="100" dirty="0">
              <a:solidFill>
                <a:srgbClr val="111111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DE0EB51-37AC-71CE-FB15-267B7F94D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529" y="0"/>
            <a:ext cx="2245884" cy="116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315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7F6603-DD18-BC9B-C2FC-3E9FD59E1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8193" y="1041400"/>
            <a:ext cx="9144000" cy="1868948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660066"/>
                </a:solidFill>
              </a:rPr>
              <a:t>Dossier d’AMM</a:t>
            </a:r>
            <a:br>
              <a:rPr lang="fr-FR" b="1" dirty="0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083F85-7AE3-FD50-839B-BAEFCD947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290" y="2205530"/>
            <a:ext cx="11130116" cy="430342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800" b="1" kern="0" dirty="0">
                <a:solidFill>
                  <a:srgbClr val="660066"/>
                </a:solidFill>
                <a:highlight>
                  <a:srgbClr val="FFFFFF"/>
                </a:highlight>
                <a:latin typeface="milliardlight"/>
                <a:ea typeface="Aptos" panose="020B0004020202020204" pitchFamily="34" charset="0"/>
                <a:cs typeface="Times New Roman" panose="02020603050405020304" pitchFamily="18" charset="0"/>
              </a:rPr>
              <a:t>Partie 2</a:t>
            </a:r>
            <a:endParaRPr lang="fr-FR" sz="4800" b="1" kern="100" dirty="0">
              <a:solidFill>
                <a:srgbClr val="660066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solidFill>
                  <a:srgbClr val="211B1D"/>
                </a:solidFill>
                <a:effectLst/>
                <a:highlight>
                  <a:srgbClr val="FFFFFF"/>
                </a:highlight>
                <a:latin typeface="milliardlight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sz="1800" b="1" kern="0" dirty="0">
                <a:solidFill>
                  <a:srgbClr val="660066"/>
                </a:solidFill>
                <a:effectLst/>
                <a:highlight>
                  <a:srgbClr val="FFFFFF"/>
                </a:highlight>
                <a:latin typeface="milliardlight"/>
                <a:ea typeface="Times New Roman" panose="02020603050405020304" pitchFamily="18" charset="0"/>
                <a:cs typeface="Times New Roman" panose="02020603050405020304" pitchFamily="18" charset="0"/>
              </a:rPr>
              <a:t>partie </a:t>
            </a:r>
            <a:r>
              <a:rPr lang="fr-FR" sz="1800" b="1" kern="0" dirty="0">
                <a:solidFill>
                  <a:srgbClr val="660066"/>
                </a:solidFill>
                <a:effectLst/>
                <a:highlight>
                  <a:srgbClr val="FFFFFF"/>
                </a:highlight>
                <a:latin typeface="milliardbold"/>
                <a:ea typeface="Times New Roman" panose="02020603050405020304" pitchFamily="18" charset="0"/>
                <a:cs typeface="Times New Roman" panose="02020603050405020304" pitchFamily="18" charset="0"/>
              </a:rPr>
              <a:t>Sécurité</a:t>
            </a:r>
            <a:r>
              <a:rPr lang="fr-FR" sz="1800" b="1" kern="0" dirty="0">
                <a:solidFill>
                  <a:srgbClr val="660066"/>
                </a:solidFill>
                <a:effectLst/>
                <a:highlight>
                  <a:srgbClr val="FFFFFF"/>
                </a:highlight>
                <a:latin typeface="milliardligh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1800" kern="0" dirty="0">
                <a:solidFill>
                  <a:srgbClr val="211B1D"/>
                </a:solidFill>
                <a:effectLst/>
                <a:highlight>
                  <a:srgbClr val="FFFFFF"/>
                </a:highlight>
                <a:latin typeface="milliardlight"/>
                <a:ea typeface="Times New Roman" panose="02020603050405020304" pitchFamily="18" charset="0"/>
                <a:cs typeface="Times New Roman" panose="02020603050405020304" pitchFamily="18" charset="0"/>
              </a:rPr>
              <a:t>compile les études conduites lors du développement préclinique, c’est à dire les données de</a:t>
            </a:r>
          </a:p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kern="0" dirty="0">
                <a:solidFill>
                  <a:srgbClr val="660066"/>
                </a:solidFill>
                <a:effectLst/>
                <a:highlight>
                  <a:srgbClr val="FFFFFF"/>
                </a:highlight>
                <a:latin typeface="milliard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kern="0" dirty="0">
                <a:solidFill>
                  <a:srgbClr val="660066"/>
                </a:solidFill>
                <a:effectLst/>
                <a:highlight>
                  <a:srgbClr val="FFFFFF"/>
                </a:highlight>
                <a:latin typeface="milliardlight"/>
                <a:ea typeface="Times New Roman" panose="02020603050405020304" pitchFamily="18" charset="0"/>
                <a:cs typeface="Times New Roman" panose="02020603050405020304" pitchFamily="18" charset="0"/>
              </a:rPr>
              <a:t>pharmacologie</a:t>
            </a:r>
            <a:r>
              <a:rPr lang="fr-FR" kern="0" dirty="0">
                <a:solidFill>
                  <a:srgbClr val="660066"/>
                </a:solidFill>
                <a:effectLst/>
                <a:highlight>
                  <a:srgbClr val="FFFFFF"/>
                </a:highlight>
                <a:latin typeface="milliard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kern="0" dirty="0">
                <a:solidFill>
                  <a:srgbClr val="211B1D"/>
                </a:solidFill>
                <a:effectLst/>
                <a:highlight>
                  <a:srgbClr val="FFFFFF"/>
                </a:highlight>
                <a:latin typeface="milliardlight"/>
                <a:ea typeface="Times New Roman" panose="02020603050405020304" pitchFamily="18" charset="0"/>
                <a:cs typeface="Times New Roman" panose="02020603050405020304" pitchFamily="18" charset="0"/>
              </a:rPr>
              <a:t>(primaire, secondaire, et de sécurité), </a:t>
            </a:r>
            <a:endParaRPr lang="fr-FR" kern="0" dirty="0">
              <a:solidFill>
                <a:srgbClr val="211B1D"/>
              </a:solidFill>
              <a:highlight>
                <a:srgbClr val="FFFFFF"/>
              </a:highlight>
              <a:latin typeface="milliardligh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b="1" kern="0" dirty="0">
                <a:solidFill>
                  <a:srgbClr val="660066"/>
                </a:solidFill>
                <a:effectLst/>
                <a:highlight>
                  <a:srgbClr val="FFFFFF"/>
                </a:highlight>
                <a:latin typeface="milliardlight"/>
                <a:ea typeface="Times New Roman" panose="02020603050405020304" pitchFamily="18" charset="0"/>
                <a:cs typeface="Times New Roman" panose="02020603050405020304" pitchFamily="18" charset="0"/>
              </a:rPr>
              <a:t>toxicologie</a:t>
            </a:r>
            <a:r>
              <a:rPr lang="fr-FR" kern="0" dirty="0">
                <a:solidFill>
                  <a:srgbClr val="211B1D"/>
                </a:solidFill>
                <a:effectLst/>
                <a:highlight>
                  <a:srgbClr val="FFFFFF"/>
                </a:highlight>
                <a:latin typeface="milliardlight"/>
                <a:ea typeface="Times New Roman" panose="02020603050405020304" pitchFamily="18" charset="0"/>
                <a:cs typeface="Times New Roman" panose="02020603050405020304" pitchFamily="18" charset="0"/>
              </a:rPr>
              <a:t> (aigüe, chronique, reprotoxicité, cancérogénicité, immunotoxicité, … selon la nature du produit, son mode d’administration et l’exposition du patient : doses et durée de traitement) et </a:t>
            </a:r>
          </a:p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b="1" kern="0" dirty="0">
                <a:solidFill>
                  <a:srgbClr val="660066"/>
                </a:solidFill>
                <a:effectLst/>
                <a:highlight>
                  <a:srgbClr val="FFFFFF"/>
                </a:highlight>
                <a:latin typeface="milliardlight"/>
                <a:ea typeface="Times New Roman" panose="02020603050405020304" pitchFamily="18" charset="0"/>
                <a:cs typeface="Times New Roman" panose="02020603050405020304" pitchFamily="18" charset="0"/>
              </a:rPr>
              <a:t>Pharmacocinétique</a:t>
            </a:r>
            <a:r>
              <a:rPr lang="fr-FR" kern="0" dirty="0">
                <a:solidFill>
                  <a:srgbClr val="660066"/>
                </a:solidFill>
                <a:effectLst/>
                <a:highlight>
                  <a:srgbClr val="FFFFFF"/>
                </a:highlight>
                <a:latin typeface="milliardlight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fr-FR" b="1" kern="0" dirty="0">
                <a:solidFill>
                  <a:srgbClr val="660066"/>
                </a:solidFill>
                <a:effectLst/>
                <a:highlight>
                  <a:srgbClr val="FFFFFF"/>
                </a:highlight>
                <a:latin typeface="milliardlight"/>
                <a:ea typeface="Times New Roman" panose="02020603050405020304" pitchFamily="18" charset="0"/>
                <a:cs typeface="Times New Roman" panose="02020603050405020304" pitchFamily="18" charset="0"/>
              </a:rPr>
              <a:t>ADME ou Absorption/Distribution/Métabolisme/Elimination</a:t>
            </a:r>
            <a:r>
              <a:rPr lang="fr-FR" b="1" kern="0" dirty="0">
                <a:solidFill>
                  <a:srgbClr val="211B1D"/>
                </a:solidFill>
                <a:effectLst/>
                <a:highlight>
                  <a:srgbClr val="FFFFFF"/>
                </a:highlight>
                <a:latin typeface="milliard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kern="0" dirty="0">
                <a:solidFill>
                  <a:srgbClr val="211B1D"/>
                </a:solidFill>
                <a:effectLst/>
                <a:highlight>
                  <a:srgbClr val="FFFFFF"/>
                </a:highlight>
                <a:latin typeface="milliardlight"/>
                <a:ea typeface="Times New Roman" panose="02020603050405020304" pitchFamily="18" charset="0"/>
                <a:cs typeface="Times New Roman" panose="02020603050405020304" pitchFamily="18" charset="0"/>
              </a:rPr>
              <a:t>du médicament à évaluer(doses uniques et réitérées permettant de déceler les interactions et de déterminer la posologie).</a:t>
            </a:r>
            <a:endParaRPr lang="fr-FR" kern="100" dirty="0">
              <a:solidFill>
                <a:srgbClr val="211B1D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FR" sz="1800" kern="100" dirty="0">
              <a:solidFill>
                <a:srgbClr val="111111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DE0EB51-37AC-71CE-FB15-267B7F94D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529" y="0"/>
            <a:ext cx="2245884" cy="116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761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7F6603-DD18-BC9B-C2FC-3E9FD59E1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8193" y="1041400"/>
            <a:ext cx="9144000" cy="1868948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660066"/>
                </a:solidFill>
              </a:rPr>
              <a:t>Dossier d’AMM</a:t>
            </a:r>
            <a:br>
              <a:rPr lang="fr-FR" b="1" dirty="0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083F85-7AE3-FD50-839B-BAEFCD947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290" y="2477728"/>
            <a:ext cx="11130116" cy="4031227"/>
          </a:xfrm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fr-FR" sz="4800" b="1" kern="0" dirty="0">
                <a:solidFill>
                  <a:srgbClr val="660066"/>
                </a:solidFill>
                <a:highlight>
                  <a:srgbClr val="FFFFFF"/>
                </a:highlight>
                <a:latin typeface="milliardlight"/>
                <a:ea typeface="Times New Roman" panose="02020603050405020304" pitchFamily="18" charset="0"/>
                <a:cs typeface="Times New Roman" panose="02020603050405020304" pitchFamily="18" charset="0"/>
              </a:rPr>
              <a:t>Partie 3</a:t>
            </a: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solidFill>
                  <a:srgbClr val="211B1D"/>
                </a:solidFill>
                <a:effectLst/>
                <a:highlight>
                  <a:srgbClr val="FFFFFF"/>
                </a:highlight>
                <a:latin typeface="milliardlight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sz="1800" b="1" kern="0" dirty="0">
                <a:solidFill>
                  <a:srgbClr val="660066"/>
                </a:solidFill>
                <a:effectLst/>
                <a:highlight>
                  <a:srgbClr val="FFFFFF"/>
                </a:highlight>
                <a:latin typeface="milliardlight"/>
                <a:ea typeface="Times New Roman" panose="02020603050405020304" pitchFamily="18" charset="0"/>
                <a:cs typeface="Times New Roman" panose="02020603050405020304" pitchFamily="18" charset="0"/>
              </a:rPr>
              <a:t>partie </a:t>
            </a:r>
            <a:r>
              <a:rPr lang="fr-FR" sz="1800" b="1" kern="0" dirty="0">
                <a:solidFill>
                  <a:srgbClr val="660066"/>
                </a:solidFill>
                <a:effectLst/>
                <a:highlight>
                  <a:srgbClr val="FFFFFF"/>
                </a:highlight>
                <a:latin typeface="milliardbold"/>
                <a:ea typeface="Times New Roman" panose="02020603050405020304" pitchFamily="18" charset="0"/>
                <a:cs typeface="Times New Roman" panose="02020603050405020304" pitchFamily="18" charset="0"/>
              </a:rPr>
              <a:t>Efficacité</a:t>
            </a:r>
            <a:r>
              <a:rPr lang="fr-FR" sz="1800" b="1" kern="0" dirty="0">
                <a:solidFill>
                  <a:srgbClr val="660066"/>
                </a:solidFill>
                <a:effectLst/>
                <a:highlight>
                  <a:srgbClr val="FFFFFF"/>
                </a:highlight>
                <a:latin typeface="milliardligh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1800" kern="0" dirty="0">
                <a:solidFill>
                  <a:srgbClr val="211B1D"/>
                </a:solidFill>
                <a:effectLst/>
                <a:highlight>
                  <a:srgbClr val="FFFFFF"/>
                </a:highlight>
                <a:latin typeface="milliardlight"/>
                <a:ea typeface="Times New Roman" panose="02020603050405020304" pitchFamily="18" charset="0"/>
                <a:cs typeface="Times New Roman" panose="02020603050405020304" pitchFamily="18" charset="0"/>
              </a:rPr>
              <a:t>correspond à l’ensemble des </a:t>
            </a:r>
            <a:r>
              <a:rPr lang="fr-FR" sz="1800" b="1" kern="0" dirty="0">
                <a:solidFill>
                  <a:srgbClr val="660066"/>
                </a:solidFill>
                <a:effectLst/>
                <a:highlight>
                  <a:srgbClr val="FFFFFF"/>
                </a:highlight>
                <a:latin typeface="milliardlight"/>
                <a:ea typeface="Times New Roman" panose="02020603050405020304" pitchFamily="18" charset="0"/>
                <a:cs typeface="Times New Roman" panose="02020603050405020304" pitchFamily="18" charset="0"/>
              </a:rPr>
              <a:t>résultats des études cliniques</a:t>
            </a:r>
            <a:r>
              <a:rPr lang="fr-FR" sz="1800" kern="0" dirty="0">
                <a:solidFill>
                  <a:srgbClr val="211B1D"/>
                </a:solidFill>
                <a:effectLst/>
                <a:highlight>
                  <a:srgbClr val="FFFFFF"/>
                </a:highlight>
                <a:latin typeface="milliardlight"/>
                <a:ea typeface="Times New Roman" panose="02020603050405020304" pitchFamily="18" charset="0"/>
                <a:cs typeface="Times New Roman" panose="02020603050405020304" pitchFamily="18" charset="0"/>
              </a:rPr>
              <a:t>, menées sur l’Homme sain et ou malade, qui permettent de justifier l’indication du médicament et d’établir le </a:t>
            </a:r>
            <a:r>
              <a:rPr lang="fr-FR" sz="1800" kern="0" dirty="0">
                <a:solidFill>
                  <a:srgbClr val="211B1D"/>
                </a:solidFill>
                <a:effectLst/>
                <a:highlight>
                  <a:srgbClr val="FFFFFF"/>
                </a:highlight>
                <a:latin typeface="milliardbold"/>
                <a:ea typeface="Times New Roman" panose="02020603050405020304" pitchFamily="18" charset="0"/>
                <a:cs typeface="Times New Roman" panose="02020603050405020304" pitchFamily="18" charset="0"/>
              </a:rPr>
              <a:t>rapport bénéfice / risque</a:t>
            </a:r>
            <a:r>
              <a:rPr lang="fr-FR" sz="1800" kern="0" dirty="0">
                <a:solidFill>
                  <a:srgbClr val="211B1D"/>
                </a:solidFill>
                <a:effectLst/>
                <a:highlight>
                  <a:srgbClr val="FFFFFF"/>
                </a:highlight>
                <a:latin typeface="milliardlight"/>
                <a:ea typeface="Times New Roman" panose="02020603050405020304" pitchFamily="18" charset="0"/>
                <a:cs typeface="Times New Roman" panose="02020603050405020304" pitchFamily="18" charset="0"/>
              </a:rPr>
              <a:t> qui doit être favorable pour la population cible concernée. </a:t>
            </a: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solidFill>
                  <a:srgbClr val="211B1D"/>
                </a:solidFill>
                <a:effectLst/>
                <a:highlight>
                  <a:srgbClr val="FFFFFF"/>
                </a:highlight>
                <a:latin typeface="milliardlight"/>
                <a:ea typeface="Times New Roman" panose="02020603050405020304" pitchFamily="18" charset="0"/>
                <a:cs typeface="Times New Roman" panose="02020603050405020304" pitchFamily="18" charset="0"/>
              </a:rPr>
              <a:t>Ce sont les </a:t>
            </a:r>
            <a:r>
              <a:rPr lang="fr-FR" sz="1800" b="1" kern="0" dirty="0">
                <a:solidFill>
                  <a:srgbClr val="660066"/>
                </a:solidFill>
                <a:effectLst/>
                <a:highlight>
                  <a:srgbClr val="FFFFFF"/>
                </a:highlight>
                <a:latin typeface="milliardlight"/>
                <a:ea typeface="Times New Roman" panose="02020603050405020304" pitchFamily="18" charset="0"/>
                <a:cs typeface="Times New Roman" panose="02020603050405020304" pitchFamily="18" charset="0"/>
              </a:rPr>
              <a:t>études de phase I, II et III </a:t>
            </a:r>
            <a:r>
              <a:rPr lang="fr-FR" sz="1800" kern="0" dirty="0">
                <a:solidFill>
                  <a:srgbClr val="211B1D"/>
                </a:solidFill>
                <a:effectLst/>
                <a:highlight>
                  <a:srgbClr val="FFFFFF"/>
                </a:highlight>
                <a:latin typeface="milliardlight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1800" kern="0" dirty="0">
                <a:solidFill>
                  <a:srgbClr val="211B1D"/>
                </a:solidFill>
                <a:highlight>
                  <a:srgbClr val="FFFFFF"/>
                </a:highlight>
                <a:latin typeface="milliardlight"/>
                <a:ea typeface="Times New Roman" panose="02020603050405020304" pitchFamily="18" charset="0"/>
                <a:cs typeface="Times New Roman" panose="02020603050405020304" pitchFamily="18" charset="0"/>
              </a:rPr>
              <a:t>qui incluent </a:t>
            </a:r>
            <a:r>
              <a:rPr lang="fr-FR" sz="1800" kern="0" dirty="0">
                <a:solidFill>
                  <a:srgbClr val="211B1D"/>
                </a:solidFill>
                <a:effectLst/>
                <a:highlight>
                  <a:srgbClr val="FFFFFF"/>
                </a:highlight>
                <a:latin typeface="milliardlight"/>
                <a:ea typeface="Times New Roman" panose="02020603050405020304" pitchFamily="18" charset="0"/>
                <a:cs typeface="Times New Roman" panose="02020603050405020304" pitchFamily="18" charset="0"/>
              </a:rPr>
              <a:t>les études dites « pivot ») dont le </a:t>
            </a:r>
            <a:r>
              <a:rPr lang="fr-FR" sz="1800" b="1" kern="0" dirty="0">
                <a:solidFill>
                  <a:srgbClr val="660066"/>
                </a:solidFill>
                <a:effectLst/>
                <a:highlight>
                  <a:srgbClr val="FFFFFF"/>
                </a:highlight>
                <a:latin typeface="milliardlight"/>
                <a:ea typeface="Times New Roman" panose="02020603050405020304" pitchFamily="18" charset="0"/>
                <a:cs typeface="Times New Roman" panose="02020603050405020304" pitchFamily="18" charset="0"/>
              </a:rPr>
              <a:t>niveau de preuve </a:t>
            </a:r>
            <a:r>
              <a:rPr lang="fr-FR" sz="1800" kern="0" dirty="0">
                <a:solidFill>
                  <a:srgbClr val="211B1D"/>
                </a:solidFill>
                <a:effectLst/>
                <a:highlight>
                  <a:srgbClr val="FFFFFF"/>
                </a:highlight>
                <a:latin typeface="milliardlight"/>
                <a:ea typeface="Times New Roman" panose="02020603050405020304" pitchFamily="18" charset="0"/>
                <a:cs typeface="Times New Roman" panose="02020603050405020304" pitchFamily="18" charset="0"/>
              </a:rPr>
              <a:t>doit être suffisamment élevé (études randomisées de forte puissance).</a:t>
            </a:r>
            <a:endParaRPr lang="fr-FR" sz="1800" kern="100" dirty="0">
              <a:solidFill>
                <a:srgbClr val="211B1D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FR" sz="1800" kern="100" dirty="0">
              <a:solidFill>
                <a:srgbClr val="111111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DE0EB51-37AC-71CE-FB15-267B7F94D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529" y="0"/>
            <a:ext cx="2245884" cy="116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867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7F6603-DD18-BC9B-C2FC-3E9FD59E1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8193" y="1041400"/>
            <a:ext cx="9144000" cy="1892877"/>
          </a:xfrm>
        </p:spPr>
        <p:txBody>
          <a:bodyPr>
            <a:normAutofit/>
          </a:bodyPr>
          <a:lstStyle/>
          <a:p>
            <a:br>
              <a:rPr lang="fr-FR" b="1" dirty="0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083F85-7AE3-FD50-839B-BAEFCD947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65987"/>
            <a:ext cx="9665110" cy="334296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FR" sz="1800" kern="100" dirty="0">
              <a:solidFill>
                <a:srgbClr val="111111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DE0EB51-37AC-71CE-FB15-267B7F94D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529" y="0"/>
            <a:ext cx="2245884" cy="116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A327238-135C-C27F-A64C-83FB58369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736" y="1134468"/>
            <a:ext cx="7570839" cy="557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6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7F6603-DD18-BC9B-C2FC-3E9FD59E1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8193" y="1041399"/>
            <a:ext cx="9144000" cy="2714523"/>
          </a:xfrm>
        </p:spPr>
        <p:txBody>
          <a:bodyPr>
            <a:normAutofit fontScale="90000"/>
          </a:bodyPr>
          <a:lstStyle/>
          <a:p>
            <a:br>
              <a:rPr lang="fr-FR" b="1" dirty="0"/>
            </a:br>
            <a:r>
              <a:rPr lang="fr-FR" b="1" dirty="0"/>
              <a:t>Particularités </a:t>
            </a:r>
            <a:br>
              <a:rPr lang="fr-FR" b="1" dirty="0"/>
            </a:br>
            <a:r>
              <a:rPr lang="fr-FR" b="1" dirty="0"/>
              <a:t>de certains dossiers d’AMM </a:t>
            </a:r>
            <a:br>
              <a:rPr lang="fr-FR" b="1" dirty="0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083F85-7AE3-FD50-839B-BAEFCD947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077" y="3323303"/>
            <a:ext cx="10432026" cy="3185652"/>
          </a:xfrm>
        </p:spPr>
        <p:txBody>
          <a:bodyPr>
            <a:normAutofit lnSpcReduction="10000"/>
          </a:bodyPr>
          <a:lstStyle/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b="1" kern="0" dirty="0">
                <a:solidFill>
                  <a:srgbClr val="660066"/>
                </a:solidFill>
                <a:highlight>
                  <a:srgbClr val="FFFFFF"/>
                </a:highlight>
                <a:latin typeface="milliardlight"/>
                <a:ea typeface="Aptos" panose="020B0004020202020204" pitchFamily="34" charset="0"/>
                <a:cs typeface="Times New Roman" panose="02020603050405020304" pitchFamily="18" charset="0"/>
              </a:rPr>
              <a:t>Médicaments à base de plantes</a:t>
            </a:r>
            <a:r>
              <a:rPr lang="fr-FR" b="1" kern="0" dirty="0">
                <a:solidFill>
                  <a:srgbClr val="211B1D"/>
                </a:solidFill>
                <a:highlight>
                  <a:srgbClr val="FFFFFF"/>
                </a:highlight>
                <a:latin typeface="milliardlight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fr-FR" kern="0" dirty="0">
                <a:solidFill>
                  <a:srgbClr val="211B1D"/>
                </a:solidFill>
                <a:highlight>
                  <a:srgbClr val="FFFFFF"/>
                </a:highlight>
                <a:latin typeface="milliardlight"/>
                <a:ea typeface="Aptos" panose="020B0004020202020204" pitchFamily="34" charset="0"/>
                <a:cs typeface="Times New Roman" panose="02020603050405020304" pitchFamily="18" charset="0"/>
              </a:rPr>
              <a:t>conditions appropriées et maîtrisées de culture, de récolte, de sécurité environnementales (ex: pesticides, radioactivité, …), caractérisation et identification du contenu des extraits et preuve de leur reproductibilité lot/lot.</a:t>
            </a:r>
            <a:endParaRPr lang="fr-FR" kern="0" dirty="0">
              <a:solidFill>
                <a:srgbClr val="211B1D"/>
              </a:solidFill>
              <a:effectLst/>
              <a:highlight>
                <a:srgbClr val="FFFFFF"/>
              </a:highlight>
              <a:latin typeface="milliardligh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b="1" kern="0" dirty="0">
                <a:solidFill>
                  <a:srgbClr val="660066"/>
                </a:solidFill>
                <a:highlight>
                  <a:srgbClr val="FFFFFF"/>
                </a:highlight>
                <a:latin typeface="milliardlight"/>
                <a:ea typeface="Aptos" panose="020B0004020202020204" pitchFamily="34" charset="0"/>
                <a:cs typeface="Times New Roman" panose="02020603050405020304" pitchFamily="18" charset="0"/>
              </a:rPr>
              <a:t>Médicaments biologiques</a:t>
            </a:r>
            <a:r>
              <a:rPr lang="fr-FR" b="1" kern="0" dirty="0">
                <a:solidFill>
                  <a:srgbClr val="211B1D"/>
                </a:solidFill>
                <a:highlight>
                  <a:srgbClr val="FFFFFF"/>
                </a:highlight>
                <a:latin typeface="milliardlight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fr-FR" kern="0" dirty="0">
                <a:solidFill>
                  <a:srgbClr val="211B1D"/>
                </a:solidFill>
                <a:highlight>
                  <a:srgbClr val="FFFFFF"/>
                </a:highlight>
                <a:latin typeface="milliardlight"/>
                <a:ea typeface="Aptos" panose="020B0004020202020204" pitchFamily="34" charset="0"/>
                <a:cs typeface="Times New Roman" panose="02020603050405020304" pitchFamily="18" charset="0"/>
              </a:rPr>
              <a:t>macromolécules dont la structure quaternaire peut être altérée (glycolysations, influence du contenant, stabilité, …) avec un impact sur la sécurité (immunotoxicité ?) et/ou sur l’efficacité clinique.</a:t>
            </a:r>
            <a:endParaRPr lang="fr-FR" kern="0" dirty="0">
              <a:solidFill>
                <a:srgbClr val="211B1D"/>
              </a:solidFill>
              <a:effectLst/>
              <a:highlight>
                <a:srgbClr val="FFFFFF"/>
              </a:highlight>
              <a:latin typeface="milliardligh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b="1" kern="0" dirty="0">
                <a:solidFill>
                  <a:srgbClr val="660066"/>
                </a:solidFill>
                <a:highlight>
                  <a:srgbClr val="FFFFFF"/>
                </a:highlight>
                <a:latin typeface="milliardlight"/>
                <a:ea typeface="Aptos" panose="020B0004020202020204" pitchFamily="34" charset="0"/>
                <a:cs typeface="Times New Roman" panose="02020603050405020304" pitchFamily="18" charset="0"/>
              </a:rPr>
              <a:t>Médicaments orphelins </a:t>
            </a:r>
            <a:r>
              <a:rPr lang="fr-FR" b="1" kern="0" dirty="0">
                <a:solidFill>
                  <a:srgbClr val="211B1D"/>
                </a:solidFill>
                <a:highlight>
                  <a:srgbClr val="FFFFFF"/>
                </a:highlight>
                <a:latin typeface="milliardlight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fr-FR" kern="0" dirty="0">
                <a:solidFill>
                  <a:srgbClr val="211B1D"/>
                </a:solidFill>
                <a:highlight>
                  <a:srgbClr val="FFFFFF"/>
                </a:highlight>
                <a:latin typeface="milliardlight"/>
                <a:ea typeface="Aptos" panose="020B0004020202020204" pitchFamily="34" charset="0"/>
                <a:cs typeface="Times New Roman" panose="02020603050405020304" pitchFamily="18" charset="0"/>
              </a:rPr>
              <a:t>destinés au traitement d’une maladie rare (&lt; 5/10 000); faible rentabilité au regard des coûts de développement, évaluation clinique souvent difficile à conduire, … à négocier avec l’EMA (demande d’avis scientifique)</a:t>
            </a:r>
            <a:endParaRPr lang="fr-FR" kern="100" dirty="0">
              <a:solidFill>
                <a:srgbClr val="111111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DE0EB51-37AC-71CE-FB15-267B7F94D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529" y="0"/>
            <a:ext cx="2245884" cy="116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995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7F6603-DD18-BC9B-C2FC-3E9FD59E1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8193" y="678426"/>
            <a:ext cx="9144000" cy="2359742"/>
          </a:xfrm>
        </p:spPr>
        <p:txBody>
          <a:bodyPr>
            <a:normAutofit/>
          </a:bodyPr>
          <a:lstStyle/>
          <a:p>
            <a:br>
              <a:rPr lang="fr-FR" b="1" dirty="0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083F85-7AE3-FD50-839B-BAEFCD947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38052"/>
            <a:ext cx="9144000" cy="3141406"/>
          </a:xfrm>
        </p:spPr>
        <p:txBody>
          <a:bodyPr>
            <a:normAutofit/>
          </a:bodyPr>
          <a:lstStyle/>
          <a:p>
            <a:endParaRPr lang="fr-FR" sz="18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fr-FR" sz="18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fr-FR" sz="5400" b="1" dirty="0">
              <a:solidFill>
                <a:srgbClr val="660066"/>
              </a:solidFill>
            </a:endParaRPr>
          </a:p>
          <a:p>
            <a:r>
              <a:rPr lang="fr-FR" sz="5400" b="1" dirty="0">
                <a:solidFill>
                  <a:srgbClr val="660066"/>
                </a:solidFill>
              </a:rPr>
              <a:t>Je vous remercie</a:t>
            </a:r>
            <a:endParaRPr lang="fr-FR" sz="5400" dirty="0">
              <a:solidFill>
                <a:srgbClr val="660066"/>
              </a:solidFill>
            </a:endParaRPr>
          </a:p>
        </p:txBody>
      </p:sp>
      <p:pic>
        <p:nvPicPr>
          <p:cNvPr id="1027" name="Picture 2">
            <a:extLst>
              <a:ext uri="{FF2B5EF4-FFF2-40B4-BE49-F238E27FC236}">
                <a16:creationId xmlns:a16="http://schemas.microsoft.com/office/drawing/2014/main" id="{4C9223A5-D4A6-EBB4-5340-14415A2C6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470" y="378542"/>
            <a:ext cx="4277756" cy="221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10069FE-F512-ABDC-28C0-F35593381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060" y="3018850"/>
            <a:ext cx="2086266" cy="192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78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7F6603-DD18-BC9B-C2FC-3E9FD59E1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8193" y="1164129"/>
            <a:ext cx="9144000" cy="2680284"/>
          </a:xfrm>
        </p:spPr>
        <p:txBody>
          <a:bodyPr>
            <a:normAutofit/>
          </a:bodyPr>
          <a:lstStyle/>
          <a:p>
            <a:r>
              <a:rPr lang="fr-FR" sz="5400" b="1" dirty="0"/>
              <a:t>AMM UE </a:t>
            </a:r>
            <a:br>
              <a:rPr lang="fr-FR" sz="5400" b="1" dirty="0"/>
            </a:br>
            <a:r>
              <a:rPr lang="fr-FR" sz="5400" b="1" dirty="0"/>
              <a:t>= </a:t>
            </a:r>
            <a:br>
              <a:rPr lang="fr-FR" b="1" dirty="0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083F85-7AE3-FD50-839B-BAEFCD947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18503"/>
            <a:ext cx="9144000" cy="3254478"/>
          </a:xfrm>
        </p:spPr>
        <p:txBody>
          <a:bodyPr>
            <a:normAutofit fontScale="47500" lnSpcReduction="20000"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fr-FR" sz="1100" b="1" kern="100" dirty="0">
              <a:solidFill>
                <a:srgbClr val="111111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fr-FR" sz="10900" b="1" kern="10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PROCEDURE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fr-FR" sz="10900" b="1" kern="100" dirty="0">
                <a:solidFill>
                  <a:schemeClr val="accent2">
                    <a:lumMod val="50000"/>
                  </a:schemeClr>
                </a:solidFill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+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fr-FR" sz="10900" b="1" kern="100" dirty="0">
                <a:solidFill>
                  <a:schemeClr val="accent2">
                    <a:lumMod val="50000"/>
                  </a:schemeClr>
                </a:solidFill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DOSSIER</a:t>
            </a:r>
            <a:endParaRPr lang="fr-FR" sz="10900" b="1" kern="100" dirty="0">
              <a:solidFill>
                <a:schemeClr val="accent2">
                  <a:lumMod val="50000"/>
                </a:schemeClr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DE0EB51-37AC-71CE-FB15-267B7F94D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529" y="0"/>
            <a:ext cx="2245884" cy="116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C5AD62-B50B-23FB-04F1-D576682F2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CCA4-F90F-43A9-8185-AB636F6899D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2064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7F6603-DD18-BC9B-C2FC-3E9FD59E1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8193" y="10414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sz="3600" b="1" dirty="0"/>
              <a:t>Quatre (4)types </a:t>
            </a:r>
            <a:br>
              <a:rPr lang="fr-FR" sz="3600" b="1" dirty="0"/>
            </a:br>
            <a:r>
              <a:rPr lang="fr-FR" sz="3600" b="1" dirty="0"/>
              <a:t>de procédures d’AMM</a:t>
            </a:r>
            <a:br>
              <a:rPr lang="fr-FR" sz="3600" b="1" dirty="0"/>
            </a:br>
            <a:r>
              <a:rPr lang="fr-FR" sz="3600" b="1" dirty="0"/>
              <a:t>dans l’Union Européenne (UE)</a:t>
            </a:r>
            <a:br>
              <a:rPr lang="fr-FR" b="1" dirty="0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083F85-7AE3-FD50-839B-BAEFCD947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0271" y="2831691"/>
            <a:ext cx="10432026" cy="3677264"/>
          </a:xfrm>
        </p:spPr>
        <p:txBody>
          <a:bodyPr>
            <a:normAutofit/>
          </a:bodyPr>
          <a:lstStyle/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b="1" kern="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Procédure nationale :</a:t>
            </a:r>
            <a:r>
              <a:rPr lang="fr-FR" sz="1800" b="1" kern="0" dirty="0">
                <a:solidFill>
                  <a:schemeClr val="accent2">
                    <a:lumMod val="50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kern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AMM valable uniquement dans un Etat membre (EM) de l’UE.</a:t>
            </a:r>
          </a:p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b="1" kern="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Procédure de reconnaissance mutuelle :</a:t>
            </a:r>
            <a:r>
              <a:rPr lang="fr-FR" sz="1800" kern="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1800" kern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AMM identiques dans plusieurs EM désignés par le demandeur à partir d’une première AMM déjà obtenue dans un EM (qui sera évaluateur).</a:t>
            </a:r>
            <a:endParaRPr lang="fr-FR" sz="1800" kern="100" dirty="0">
              <a:solidFill>
                <a:srgbClr val="111111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b="1" kern="10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Procédure décentralisée (DCP) : </a:t>
            </a:r>
            <a:r>
              <a:rPr lang="fr-FR" sz="1800" kern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AMM identiques pour un nouveau médicament dans plusieurs EM à partir d’un EM qui sera évaluateur, tous désignés par le demandeur .</a:t>
            </a:r>
            <a:endParaRPr lang="fr-FR" sz="1800" b="1" kern="100" dirty="0">
              <a:solidFill>
                <a:srgbClr val="111111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b="1" kern="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Procédure centralisée :</a:t>
            </a:r>
            <a:r>
              <a:rPr lang="fr-FR" sz="1800" kern="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fr-FR" sz="1800" kern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AMM valable dans tous les États membres de l’UE. </a:t>
            </a:r>
            <a:r>
              <a:rPr lang="fr-FR" sz="1800" kern="0" dirty="0">
                <a:solidFill>
                  <a:srgbClr val="111111"/>
                </a:solidFill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FR" sz="1800" kern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bligatoire pour certains médicaments et optionnell</a:t>
            </a:r>
            <a:r>
              <a:rPr lang="fr-FR" sz="1800" kern="0" dirty="0">
                <a:solidFill>
                  <a:srgbClr val="111111"/>
                </a:solidFill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pour d’autres</a:t>
            </a:r>
            <a:endParaRPr lang="fr-FR" sz="1800" kern="100" dirty="0">
              <a:solidFill>
                <a:srgbClr val="111111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DE0EB51-37AC-71CE-FB15-267B7F94D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529" y="0"/>
            <a:ext cx="2245884" cy="116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C5AD62-B50B-23FB-04F1-D576682F2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CCA4-F90F-43A9-8185-AB636F6899D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8444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7F6603-DD18-BC9B-C2FC-3E9FD59E1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8193" y="1042218"/>
            <a:ext cx="9144000" cy="2074607"/>
          </a:xfrm>
        </p:spPr>
        <p:txBody>
          <a:bodyPr>
            <a:normAutofit fontScale="90000"/>
          </a:bodyPr>
          <a:lstStyle/>
          <a:p>
            <a:r>
              <a:rPr lang="fr-FR" sz="4400" b="1" dirty="0"/>
              <a:t>Evaluation des demandes </a:t>
            </a:r>
            <a:br>
              <a:rPr lang="fr-FR" sz="4400" b="1" dirty="0"/>
            </a:br>
            <a:r>
              <a:rPr lang="fr-FR" sz="4400" b="1" dirty="0"/>
              <a:t>d’AMM en fonction des procédures</a:t>
            </a:r>
            <a:br>
              <a:rPr lang="fr-FR" b="1" dirty="0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083F85-7AE3-FD50-839B-BAEFCD947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083" y="2517058"/>
            <a:ext cx="10471355" cy="3991897"/>
          </a:xfrm>
        </p:spPr>
        <p:txBody>
          <a:bodyPr>
            <a:normAutofit/>
          </a:bodyPr>
          <a:lstStyle/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b="1" kern="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Procédure nationale :</a:t>
            </a:r>
            <a:r>
              <a:rPr lang="fr-FR" sz="1800" b="1" kern="0" dirty="0">
                <a:solidFill>
                  <a:schemeClr val="accent2">
                    <a:lumMod val="50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kern="0" dirty="0">
                <a:solidFill>
                  <a:srgbClr val="111111"/>
                </a:solidFill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Evaluation par une Autorité Nationale Compétente ou ANC  (Ex: ANSM en France, BfArM en Allemagne). </a:t>
            </a: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b="1" kern="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Procédure de reconnaissance mutuelle :</a:t>
            </a:r>
            <a:r>
              <a:rPr lang="fr-FR" sz="1800" kern="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1800" kern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Evaluation par une ANC (EM rapporteur) à l’attention des autres EM concernés par la demande</a:t>
            </a:r>
          </a:p>
          <a:p>
            <a:pPr marL="342900" indent="-342900" algn="l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sz="1800" b="1" kern="10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Procédure décentralisée (DCP) : </a:t>
            </a:r>
            <a:r>
              <a:rPr lang="fr-FR" sz="1800" kern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Evaluation par une ANC (EM rapporteur) à l’attention des autres EM concernés par la demande</a:t>
            </a: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b="1" kern="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Procédure centralisée :  </a:t>
            </a:r>
            <a:r>
              <a:rPr lang="fr-FR" sz="1800" kern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Evaluation par l’</a:t>
            </a:r>
            <a:r>
              <a:rPr lang="fr-FR" sz="1800" b="1" kern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EUROPEAN MEDICINE AGENCY </a:t>
            </a:r>
            <a:r>
              <a:rPr lang="fr-FR" sz="1800" kern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1800" b="1" kern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EMA</a:t>
            </a:r>
            <a:r>
              <a:rPr lang="fr-FR" sz="1800" kern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sz="1800" kern="100" dirty="0">
              <a:solidFill>
                <a:srgbClr val="111111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DE0EB51-37AC-71CE-FB15-267B7F94D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529" y="0"/>
            <a:ext cx="2245884" cy="116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628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7F6603-DD18-BC9B-C2FC-3E9FD59E1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8193" y="1041400"/>
            <a:ext cx="9144000" cy="2387600"/>
          </a:xfrm>
        </p:spPr>
        <p:txBody>
          <a:bodyPr>
            <a:normAutofit/>
          </a:bodyPr>
          <a:lstStyle/>
          <a:p>
            <a:r>
              <a:rPr lang="fr-FR" sz="3600" b="1" dirty="0"/>
              <a:t>Procédure Centralisée : </a:t>
            </a:r>
            <a:br>
              <a:rPr lang="fr-FR" sz="3600" b="1" dirty="0"/>
            </a:br>
            <a:r>
              <a:rPr lang="fr-FR" sz="3600" b="1" dirty="0"/>
              <a:t>quels types de médicaments ?</a:t>
            </a:r>
            <a:br>
              <a:rPr lang="fr-FR" b="1" dirty="0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083F85-7AE3-FD50-839B-BAEFCD947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1691"/>
            <a:ext cx="9144000" cy="3677264"/>
          </a:xfrm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fr-FR" sz="3200" b="1" kern="10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OBLIGATOIRE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fr-FR" sz="1800" kern="100" dirty="0">
              <a:solidFill>
                <a:srgbClr val="111111"/>
              </a:solidFill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fr-FR" sz="1800" kern="100" dirty="0">
              <a:solidFill>
                <a:srgbClr val="111111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fr-FR" sz="1800" kern="100" dirty="0">
              <a:solidFill>
                <a:srgbClr val="111111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DE0EB51-37AC-71CE-FB15-267B7F94D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529" y="0"/>
            <a:ext cx="2245884" cy="116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F82A643-64FF-5491-F49E-57D9DD60C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984" y="3719308"/>
            <a:ext cx="11041016" cy="221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08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7F6603-DD18-BC9B-C2FC-3E9FD59E1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8193" y="1041400"/>
            <a:ext cx="9144000" cy="2387600"/>
          </a:xfrm>
        </p:spPr>
        <p:txBody>
          <a:bodyPr>
            <a:normAutofit/>
          </a:bodyPr>
          <a:lstStyle/>
          <a:p>
            <a:r>
              <a:rPr lang="fr-FR" sz="3600" b="1" dirty="0"/>
              <a:t>Procédure Centralisée : </a:t>
            </a:r>
            <a:br>
              <a:rPr lang="fr-FR" sz="3600" b="1" dirty="0"/>
            </a:br>
            <a:r>
              <a:rPr lang="fr-FR" sz="3600" b="1" dirty="0"/>
              <a:t>quels types de médicaments ?</a:t>
            </a:r>
            <a:br>
              <a:rPr lang="fr-FR" b="1" dirty="0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083F85-7AE3-FD50-839B-BAEFCD947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1691"/>
            <a:ext cx="9144000" cy="3677264"/>
          </a:xfrm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fr-FR" sz="3200" b="1" kern="10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OPTIONNEL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fr-FR" sz="3200" b="1" kern="100" dirty="0">
              <a:solidFill>
                <a:srgbClr val="111111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fr-FR" sz="1800" kern="100" dirty="0">
              <a:solidFill>
                <a:srgbClr val="111111"/>
              </a:solidFill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fr-FR" sz="1800" kern="100" dirty="0">
              <a:solidFill>
                <a:srgbClr val="111111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fr-FR" sz="1800" kern="100" dirty="0">
              <a:solidFill>
                <a:srgbClr val="111111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DE0EB51-37AC-71CE-FB15-267B7F94D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529" y="0"/>
            <a:ext cx="2245884" cy="116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938AF88-495F-4A79-3542-32795B53D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173" y="3781929"/>
            <a:ext cx="10888595" cy="131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65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7F6603-DD18-BC9B-C2FC-3E9FD59E1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8193" y="1041400"/>
            <a:ext cx="9144000" cy="2387600"/>
          </a:xfrm>
        </p:spPr>
        <p:txBody>
          <a:bodyPr>
            <a:normAutofit/>
          </a:bodyPr>
          <a:lstStyle/>
          <a:p>
            <a:br>
              <a:rPr lang="fr-FR" b="1" dirty="0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083F85-7AE3-FD50-839B-BAEFCD947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1691"/>
            <a:ext cx="9144000" cy="3677264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FR" sz="1800" kern="100" dirty="0">
              <a:solidFill>
                <a:srgbClr val="111111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DE0EB51-37AC-71CE-FB15-267B7F94D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529" y="0"/>
            <a:ext cx="2245884" cy="116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C5AD62-B50B-23FB-04F1-D576682F2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CCA4-F90F-43A9-8185-AB636F6899DF}" type="slidenum">
              <a:rPr lang="fr-FR" smtClean="0"/>
              <a:t>7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BC73CA8-F21D-2462-990B-842B5E77E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391" y="1258529"/>
            <a:ext cx="9792880" cy="537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30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7F6603-DD18-BC9B-C2FC-3E9FD59E1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8193" y="1041400"/>
            <a:ext cx="9144000" cy="2281903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highlight>
                  <a:srgbClr val="FFFF00"/>
                </a:highlight>
              </a:rPr>
              <a:t>Procédure </a:t>
            </a:r>
            <a:r>
              <a:rPr lang="fr-FR" sz="3600" b="1" dirty="0"/>
              <a:t>d’AMM </a:t>
            </a:r>
            <a:br>
              <a:rPr lang="fr-FR" sz="3600" b="1" dirty="0"/>
            </a:br>
            <a:r>
              <a:rPr lang="fr-FR" sz="3600" b="1" dirty="0">
                <a:solidFill>
                  <a:schemeClr val="accent2">
                    <a:lumMod val="50000"/>
                  </a:schemeClr>
                </a:solidFill>
              </a:rPr>
              <a:t>Reconnaissance mutuelle </a:t>
            </a:r>
            <a:br>
              <a:rPr lang="fr-FR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r-FR" sz="3600" b="1" dirty="0">
                <a:solidFill>
                  <a:schemeClr val="accent2">
                    <a:lumMod val="50000"/>
                  </a:schemeClr>
                </a:solidFill>
              </a:rPr>
              <a:t>Décentralisée</a:t>
            </a:r>
            <a:br>
              <a:rPr lang="fr-FR" b="1" dirty="0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083F85-7AE3-FD50-839B-BAEFCD947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1691"/>
            <a:ext cx="9144000" cy="3677264"/>
          </a:xfrm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fr-FR" sz="1800" b="1" kern="0" dirty="0">
                <a:solidFill>
                  <a:schemeClr val="accent2">
                    <a:lumMod val="50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Le demandeur choisi </a:t>
            </a:r>
          </a:p>
          <a:p>
            <a:pPr marL="1657350" lvl="3" indent="-285750" algn="l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fr-FR" sz="1800" b="1" kern="0" dirty="0">
                <a:solidFill>
                  <a:srgbClr val="111111"/>
                </a:solidFill>
                <a:highlight>
                  <a:srgbClr val="FFFFFF"/>
                </a:highlight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un EM de l’UE qui va évaluer la demande = </a:t>
            </a:r>
            <a:r>
              <a:rPr lang="fr-FR" sz="1800" b="1" kern="0" dirty="0">
                <a:solidFill>
                  <a:schemeClr val="accent2">
                    <a:lumMod val="50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EM évaluateur (rapporteur)</a:t>
            </a:r>
          </a:p>
          <a:p>
            <a:pPr marL="1657350" lvl="3" indent="-285750" algn="l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fr-FR" sz="1800" b="1" kern="0" dirty="0">
                <a:solidFill>
                  <a:srgbClr val="111111"/>
                </a:solidFill>
                <a:highlight>
                  <a:srgbClr val="FFFFFF"/>
                </a:highlight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+ p</a:t>
            </a:r>
            <a:r>
              <a:rPr lang="fr-FR" sz="1800" b="1" kern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lusieurs EM de l’UE = </a:t>
            </a:r>
            <a:r>
              <a:rPr lang="fr-FR" sz="1800" b="1" kern="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EM concernés (évaluent l’évaluation)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fr-FR" sz="1800" b="1" kern="0" dirty="0">
                <a:solidFill>
                  <a:srgbClr val="111111"/>
                </a:solidFill>
                <a:highlight>
                  <a:srgbClr val="FFFFFF"/>
                </a:highlight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L’EM rapporteur évalue le dossier de demande d’AMM à l’attention des EM concernés qui peuvent faire des observations voire contester l’avis de l’EM rapporteur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fr-FR" sz="1800" b="1" kern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Si un EM concerné s’oppose à l’AMM alors que l’avis de l’EM rapporteur est favorable,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fr-FR" sz="1800" b="1" kern="0" dirty="0">
                <a:solidFill>
                  <a:srgbClr val="111111"/>
                </a:solidFill>
                <a:highlight>
                  <a:srgbClr val="FFFFFF"/>
                </a:highlight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cet EM concerné</a:t>
            </a:r>
            <a:r>
              <a:rPr lang="fr-FR" sz="1800" b="1" kern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peut être exclus de la demande d’AMM par le demandeur</a:t>
            </a:r>
            <a:endParaRPr lang="fr-FR" sz="1800" kern="100" dirty="0">
              <a:solidFill>
                <a:srgbClr val="111111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DE0EB51-37AC-71CE-FB15-267B7F94D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529" y="0"/>
            <a:ext cx="2245884" cy="116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677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7F6603-DD18-BC9B-C2FC-3E9FD59E1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8193" y="619432"/>
            <a:ext cx="9144000" cy="2900516"/>
          </a:xfrm>
        </p:spPr>
        <p:txBody>
          <a:bodyPr>
            <a:normAutofit/>
          </a:bodyPr>
          <a:lstStyle/>
          <a:p>
            <a:r>
              <a:rPr lang="fr-FR" sz="3600" b="1" dirty="0">
                <a:highlight>
                  <a:srgbClr val="FFFF00"/>
                </a:highlight>
              </a:rPr>
              <a:t>Délai </a:t>
            </a:r>
            <a:r>
              <a:rPr lang="fr-FR" sz="3600" b="1" dirty="0"/>
              <a:t>de la procédure d’AMM </a:t>
            </a:r>
            <a:br>
              <a:rPr lang="fr-FR" sz="3600" b="1" dirty="0"/>
            </a:br>
            <a:r>
              <a:rPr lang="fr-FR" sz="3600" b="1" dirty="0">
                <a:solidFill>
                  <a:schemeClr val="accent2">
                    <a:lumMod val="50000"/>
                  </a:schemeClr>
                </a:solidFill>
              </a:rPr>
              <a:t>Reconnaissance mutuelle </a:t>
            </a:r>
            <a:br>
              <a:rPr lang="fr-FR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r-FR" sz="3600" b="1" dirty="0">
                <a:solidFill>
                  <a:schemeClr val="accent2">
                    <a:lumMod val="50000"/>
                  </a:schemeClr>
                </a:solidFill>
              </a:rPr>
              <a:t>Décentralisée </a:t>
            </a:r>
            <a:br>
              <a:rPr lang="fr-FR" b="1" dirty="0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083F85-7AE3-FD50-839B-BAEFCD947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1689"/>
            <a:ext cx="9144000" cy="3677265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b="1" kern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Evaluation initiale per EM évaluateur: 120 j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fr-FR" b="1" kern="0" dirty="0">
                <a:solidFill>
                  <a:srgbClr val="111111"/>
                </a:solidFill>
                <a:highlight>
                  <a:srgbClr val="FFFFFF"/>
                </a:highlight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+</a:t>
            </a:r>
            <a:endParaRPr lang="fr-FR" b="1" kern="0" dirty="0">
              <a:solidFill>
                <a:srgbClr val="111111"/>
              </a:solidFill>
              <a:effectLst/>
              <a:highlight>
                <a:srgbClr val="FFFFFF"/>
              </a:highlight>
              <a:latin typeface="Roboto" panose="020000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b="1" kern="0" dirty="0">
                <a:solidFill>
                  <a:srgbClr val="111111"/>
                </a:solidFill>
                <a:highlight>
                  <a:srgbClr val="FFFFFF"/>
                </a:highlight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Evaluation Européenne </a:t>
            </a:r>
            <a:r>
              <a:rPr lang="fr-FR" b="1" kern="0" dirty="0" err="1">
                <a:solidFill>
                  <a:srgbClr val="111111"/>
                </a:solidFill>
                <a:highlight>
                  <a:srgbClr val="FFFFFF"/>
                </a:highlight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patre</a:t>
            </a:r>
            <a:r>
              <a:rPr lang="fr-FR" b="1" kern="0" dirty="0">
                <a:solidFill>
                  <a:srgbClr val="111111"/>
                </a:solidFill>
                <a:highlight>
                  <a:srgbClr val="FFFFFF"/>
                </a:highlight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autres EM concernés : 90 j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fr-FR" b="1" kern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= </a:t>
            </a:r>
            <a:r>
              <a:rPr lang="fr-FR" b="1" kern="0" dirty="0">
                <a:solidFill>
                  <a:srgbClr val="111111"/>
                </a:solidFill>
                <a:highlight>
                  <a:srgbClr val="FFFFFF"/>
                </a:highlight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210 j + suspension si questions/réponses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fr-FR" b="1" kern="0" dirty="0">
                <a:solidFill>
                  <a:srgbClr val="111111"/>
                </a:solidFill>
                <a:highlight>
                  <a:srgbClr val="FFFFFF"/>
                </a:highlight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+ Octroi</a:t>
            </a:r>
            <a:r>
              <a:rPr lang="fr-FR" b="1" kern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de l’AMM par les ANC des EM : 30 j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fr-FR" b="1" kern="0" dirty="0">
                <a:solidFill>
                  <a:srgbClr val="111111"/>
                </a:solidFill>
                <a:highlight>
                  <a:srgbClr val="FFFFFF"/>
                </a:highlight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TOTAL 240j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fr-FR" kern="10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(sauf Q/R)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DE0EB51-37AC-71CE-FB15-267B7F94D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529" y="0"/>
            <a:ext cx="2245884" cy="116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4662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908</Words>
  <Application>Microsoft Office PowerPoint</Application>
  <PresentationFormat>Grand écran</PresentationFormat>
  <Paragraphs>76</Paragraphs>
  <Slides>17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6" baseType="lpstr">
      <vt:lpstr>Aptos</vt:lpstr>
      <vt:lpstr>Aptos Display</vt:lpstr>
      <vt:lpstr>Arial</vt:lpstr>
      <vt:lpstr>milliardbold</vt:lpstr>
      <vt:lpstr>milliardlight</vt:lpstr>
      <vt:lpstr>Roboto</vt:lpstr>
      <vt:lpstr>Symbol</vt:lpstr>
      <vt:lpstr>Wingdings</vt:lpstr>
      <vt:lpstr>Thème Office</vt:lpstr>
      <vt:lpstr>Comment obtenir l’Autorisation de Mise sur le Marché (AMM) d’un Médicament dans l’Union Européenne ? </vt:lpstr>
      <vt:lpstr>AMM UE  =  </vt:lpstr>
      <vt:lpstr>Quatre (4)types  de procédures d’AMM dans l’Union Européenne (UE) </vt:lpstr>
      <vt:lpstr>Evaluation des demandes  d’AMM en fonction des procédures </vt:lpstr>
      <vt:lpstr>Procédure Centralisée :  quels types de médicaments ? </vt:lpstr>
      <vt:lpstr>Procédure Centralisée :  quels types de médicaments ? </vt:lpstr>
      <vt:lpstr> </vt:lpstr>
      <vt:lpstr>Procédure d’AMM  Reconnaissance mutuelle  Décentralisée </vt:lpstr>
      <vt:lpstr>Délai de la procédure d’AMM  Reconnaissance mutuelle  Décentralisée  </vt:lpstr>
      <vt:lpstr>Délai de l’AMM Centralisée (plus complexe) </vt:lpstr>
      <vt:lpstr>Durée de validité d’une AMM octroyée </vt:lpstr>
      <vt:lpstr>Dossier d’AMM </vt:lpstr>
      <vt:lpstr>Dossier d’AMM </vt:lpstr>
      <vt:lpstr>Dossier d’AMM </vt:lpstr>
      <vt:lpstr> </vt:lpstr>
      <vt:lpstr> Particularités  de certains dossiers d’AMM 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obtenir une  Autorisation de Mise sur le Marché  d’un Médicament dans l’Union Européenne ?</dc:title>
  <dc:creator>Yves TILLET</dc:creator>
  <cp:lastModifiedBy>Yves TILLET</cp:lastModifiedBy>
  <cp:revision>13</cp:revision>
  <dcterms:created xsi:type="dcterms:W3CDTF">2024-05-02T14:10:40Z</dcterms:created>
  <dcterms:modified xsi:type="dcterms:W3CDTF">2024-05-08T13:56:51Z</dcterms:modified>
</cp:coreProperties>
</file>